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62" r:id="rId8"/>
    <p:sldId id="266" r:id="rId9"/>
    <p:sldId id="265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93987"/>
            <a:ext cx="7772400" cy="1470025"/>
          </a:xfrm>
        </p:spPr>
        <p:txBody>
          <a:bodyPr/>
          <a:lstStyle>
            <a:lvl1pPr algn="l">
              <a:defRPr b="1" cap="all" baseline="0">
                <a:solidFill>
                  <a:srgbClr val="535E75"/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Ethics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267200"/>
            <a:ext cx="6400800" cy="914400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1600" b="0" baseline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Teresa Green</a:t>
            </a:r>
          </a:p>
          <a:p>
            <a:r>
              <a:rPr lang="en-US" dirty="0"/>
              <a:t>Assistant General Counsel</a:t>
            </a:r>
          </a:p>
          <a:p>
            <a:r>
              <a:rPr lang="en-US" dirty="0"/>
              <a:t>July 9, 2020</a:t>
            </a:r>
          </a:p>
        </p:txBody>
      </p:sp>
    </p:spTree>
    <p:extLst>
      <p:ext uri="{BB962C8B-B14F-4D97-AF65-F5344CB8AC3E}">
        <p14:creationId xmlns:p14="http://schemas.microsoft.com/office/powerpoint/2010/main" val="391948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400" baseline="0">
                <a:solidFill>
                  <a:srgbClr val="535E75"/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Oklahoma Insurance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Insurance Commissioner Glen Mulready</a:t>
            </a:r>
          </a:p>
          <a:p>
            <a:pPr lvl="0"/>
            <a:r>
              <a:rPr lang="en-US" dirty="0"/>
              <a:t>Responsible for enforcing insurance laws.</a:t>
            </a:r>
          </a:p>
          <a:p>
            <a:pPr lvl="0"/>
            <a:r>
              <a:rPr lang="en-US" dirty="0"/>
              <a:t>Mission: To protect and enhance the financial security of Oklahoma and Oklahomans.</a:t>
            </a:r>
          </a:p>
          <a:p>
            <a:pPr lvl="0"/>
            <a:r>
              <a:rPr lang="en-US" dirty="0"/>
              <a:t>Regulated Entities</a:t>
            </a:r>
          </a:p>
          <a:p>
            <a:pPr lvl="1"/>
            <a:r>
              <a:rPr lang="en-US" dirty="0"/>
              <a:t>Insurance companies, PBMs, TPAs</a:t>
            </a:r>
          </a:p>
          <a:p>
            <a:pPr lvl="1"/>
            <a:r>
              <a:rPr lang="en-US" dirty="0"/>
              <a:t>Bail bondsmen</a:t>
            </a:r>
          </a:p>
          <a:p>
            <a:pPr lvl="1"/>
            <a:r>
              <a:rPr lang="en-US" dirty="0"/>
              <a:t>Service warranty companies</a:t>
            </a:r>
          </a:p>
          <a:p>
            <a:pPr lvl="1"/>
            <a:r>
              <a:rPr lang="en-US" dirty="0"/>
              <a:t>Funeral Home trusts, cemetery merchandise trust</a:t>
            </a:r>
          </a:p>
        </p:txBody>
      </p:sp>
    </p:spTree>
    <p:extLst>
      <p:ext uri="{BB962C8B-B14F-4D97-AF65-F5344CB8AC3E}">
        <p14:creationId xmlns:p14="http://schemas.microsoft.com/office/powerpoint/2010/main" val="50948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6200000">
            <a:off x="-1909762" y="2747963"/>
            <a:ext cx="6858002" cy="1362075"/>
          </a:xfrm>
        </p:spPr>
        <p:txBody>
          <a:bodyPr anchor="t">
            <a:noAutofit/>
          </a:bodyPr>
          <a:lstStyle>
            <a:lvl1pPr algn="ctr">
              <a:defRPr sz="9600" b="1" cap="all">
                <a:solidFill>
                  <a:schemeClr val="bg1">
                    <a:alpha val="40000"/>
                  </a:schemeClr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SUBJECT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343400" y="274638"/>
            <a:ext cx="41148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kern="1200" baseline="0">
                <a:solidFill>
                  <a:srgbClr val="535E75"/>
                </a:solidFill>
                <a:latin typeface="Aleo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Header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343400" y="991766"/>
            <a:ext cx="4114800" cy="608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kern="1200" baseline="0">
                <a:solidFill>
                  <a:srgbClr val="535E75"/>
                </a:solidFill>
                <a:latin typeface="Aleo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sub-header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19600" y="1828800"/>
            <a:ext cx="4114800" cy="3962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my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my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</a:t>
            </a:r>
          </a:p>
        </p:txBody>
      </p:sp>
    </p:spTree>
    <p:extLst>
      <p:ext uri="{BB962C8B-B14F-4D97-AF65-F5344CB8AC3E}">
        <p14:creationId xmlns:p14="http://schemas.microsoft.com/office/powerpoint/2010/main" val="4279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4038600" cy="1143000"/>
          </a:xfrm>
        </p:spPr>
        <p:txBody>
          <a:bodyPr/>
          <a:lstStyle>
            <a:lvl1pPr algn="l">
              <a:defRPr sz="6000">
                <a:solidFill>
                  <a:srgbClr val="535E75"/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1981200" cy="2209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 sz="2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2pPr>
            <a:lvl3pPr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3pPr>
            <a:lvl4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4pPr>
            <a:lvl5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590800" y="1600200"/>
            <a:ext cx="1981200" cy="2209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 sz="2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2pPr>
            <a:lvl3pPr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3pPr>
            <a:lvl4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4pPr>
            <a:lvl5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86871" y="3886200"/>
            <a:ext cx="1981200" cy="2209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 sz="2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2pPr>
            <a:lvl3pPr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3pPr>
            <a:lvl4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4pPr>
            <a:lvl5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2620471" y="3886199"/>
            <a:ext cx="1981200" cy="2209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>
              <a:defRPr sz="24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2pPr>
            <a:lvl3pPr>
              <a:defRPr sz="20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3pPr>
            <a:lvl4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4pPr>
            <a:lvl5pPr>
              <a:defRPr sz="180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0641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05000"/>
            <a:ext cx="9144000" cy="1143000"/>
          </a:xfrm>
        </p:spPr>
        <p:txBody>
          <a:bodyPr>
            <a:noAutofit/>
          </a:bodyPr>
          <a:lstStyle>
            <a:lvl1pPr>
              <a:defRPr sz="7200" b="1">
                <a:solidFill>
                  <a:schemeClr val="bg1"/>
                </a:solidFill>
                <a:latin typeface="Aleo" panose="00000500000000000000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87317"/>
            <a:ext cx="4800600" cy="130669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" y="6499926"/>
            <a:ext cx="9141968" cy="358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b="1" kern="1200">
                <a:solidFill>
                  <a:schemeClr val="bg1"/>
                </a:solidFill>
                <a:latin typeface="Aleo" panose="000005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0" baseline="0" dirty="0">
                <a:solidFill>
                  <a:schemeClr val="bg1">
                    <a:lumMod val="75000"/>
                  </a:schemeClr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Oklahoma Insurance Department   |   Insurance Commissioner Glen Mulready  </a:t>
            </a:r>
            <a:r>
              <a:rPr lang="en-US" sz="1600" b="0" dirty="0">
                <a:solidFill>
                  <a:schemeClr val="bg1">
                    <a:lumMod val="75000"/>
                  </a:schemeClr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|   800.522.0071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3319" y="4724400"/>
            <a:ext cx="3810000" cy="1143000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200" b="1" baseline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  <a:p>
            <a:pPr algn="l"/>
            <a:r>
              <a:rPr lang="en-US" sz="2800" b="0" dirty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Title</a:t>
            </a:r>
            <a:r>
              <a:rPr lang="en-US" sz="2800" b="0" baseline="0" dirty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 of Presenter</a:t>
            </a:r>
          </a:p>
          <a:p>
            <a:pPr algn="l"/>
            <a:r>
              <a:rPr lang="en-US" sz="2800" b="0" baseline="0" dirty="0">
                <a:solidFill>
                  <a:srgbClr val="535E75"/>
                </a:solidFill>
                <a:latin typeface="Catamaran" panose="00000500000000000000" pitchFamily="2" charset="0"/>
                <a:cs typeface="Catamaran" panose="00000500000000000000" pitchFamily="2" charset="0"/>
              </a:rPr>
              <a:t>Contact information</a:t>
            </a:r>
            <a:endParaRPr lang="en-US" sz="2800" b="0" dirty="0">
              <a:solidFill>
                <a:srgbClr val="535E75"/>
              </a:solidFill>
              <a:latin typeface="Catamaran" panose="00000500000000000000" pitchFamily="2" charset="0"/>
              <a:cs typeface="Catamara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3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D67C-2311-48F3-8465-94DC4323F0E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9EF7-5925-4F94-B294-3093A3B3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 Access Rural rules Proposal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Glenn Disher	</a:t>
            </a:r>
          </a:p>
          <a:p>
            <a:r>
              <a:rPr lang="en-US" dirty="0"/>
              <a:t>PBM Compliance Investigator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44F71-96B0-422D-B508-8AEDA5AD9583}"/>
              </a:ext>
            </a:extLst>
          </p:cNvPr>
          <p:cNvSpPr txBox="1"/>
          <p:nvPr/>
        </p:nvSpPr>
        <p:spPr>
          <a:xfrm>
            <a:off x="685800" y="5242619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10/21/2021</a:t>
            </a:r>
          </a:p>
        </p:txBody>
      </p:sp>
    </p:spTree>
    <p:extLst>
      <p:ext uri="{BB962C8B-B14F-4D97-AF65-F5344CB8AC3E}">
        <p14:creationId xmlns:p14="http://schemas.microsoft.com/office/powerpoint/2010/main" val="258063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consider local conditions and focus enforcement for maximum impact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540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9D4B-2A34-4C67-88CA-01033338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Rural Zip Code Rule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7179A-DCE7-42BD-A958-87F6CD816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Catamaran" panose="00000500000000000000"/>
              </a:rPr>
              <a:t>10 Live/</a:t>
            </a:r>
            <a:r>
              <a:rPr lang="fr-FR" sz="2000" dirty="0" err="1">
                <a:latin typeface="Catamaran" panose="00000500000000000000"/>
              </a:rPr>
              <a:t>Member</a:t>
            </a:r>
            <a:r>
              <a:rPr lang="fr-FR" sz="2000" dirty="0">
                <a:latin typeface="Catamaran" panose="00000500000000000000"/>
              </a:rPr>
              <a:t> Rule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FR" sz="2000" dirty="0">
                <a:latin typeface="Catamaran" panose="00000500000000000000"/>
              </a:rPr>
              <a:t>Under 10 Lives per Zip Code – Waive compliance standards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FR" sz="2000" dirty="0">
                <a:latin typeface="Catamaran" panose="00000500000000000000"/>
              </a:rPr>
              <a:t>10 Lives plus per Zip Code – Compliance standards Apply </a:t>
            </a:r>
          </a:p>
          <a:p>
            <a:pPr marL="1085850" lvl="2"/>
            <a:r>
              <a:rPr lang="fr-FR" sz="2000" dirty="0">
                <a:latin typeface="Catamaran" panose="00000500000000000000"/>
              </a:rPr>
              <a:t>No Pharmacy within access mileage standard – PBM is considered compliant </a:t>
            </a:r>
          </a:p>
          <a:p>
            <a:pPr marL="1085850" lvl="2"/>
            <a:r>
              <a:rPr lang="fr-FR" sz="2000" dirty="0">
                <a:latin typeface="Catamaran" panose="00000500000000000000"/>
              </a:rPr>
              <a:t>Pharmacy within access mileage standard </a:t>
            </a:r>
          </a:p>
          <a:p>
            <a:pPr marL="1543050" lvl="3"/>
            <a:r>
              <a:rPr lang="fr-FR" dirty="0">
                <a:latin typeface="Catamaran" panose="00000500000000000000"/>
              </a:rPr>
              <a:t>Letter sent requesting additional information of qualifying offer </a:t>
            </a:r>
          </a:p>
          <a:p>
            <a:pPr marL="2000250" lvl="4"/>
            <a:r>
              <a:rPr lang="fr-FR" dirty="0">
                <a:latin typeface="Catamaran" panose="00000500000000000000"/>
              </a:rPr>
              <a:t>PBM offered qualifying contract – PBM is considered compliant </a:t>
            </a:r>
          </a:p>
          <a:p>
            <a:pPr marL="2000250" lvl="4"/>
            <a:r>
              <a:rPr lang="fr-FR" dirty="0">
                <a:latin typeface="Catamaran" panose="00000500000000000000"/>
              </a:rPr>
              <a:t>No qualifying contract offered – PBM is not compliant </a:t>
            </a:r>
          </a:p>
          <a:p>
            <a:pPr marL="2457450" lvl="5"/>
            <a:r>
              <a:rPr lang="fr-FR" dirty="0">
                <a:latin typeface="Catamaran" panose="00000500000000000000"/>
              </a:rPr>
              <a:t>Refer to OID Legal for enforcement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21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AB1-FBF8-4430-8D3C-D12B7518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AFFD-4EB9-4997-A742-598BB71D8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latin typeface="Catamaran" panose="00000500000000000000"/>
              </a:rPr>
              <a:t>Statuary Compliant Mileage Rule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FR" sz="2200" dirty="0">
                <a:latin typeface="Catamaran" panose="00000500000000000000"/>
              </a:rPr>
              <a:t>Rural Area Zip with greater than 50% Members with access &amp; compliant average mileage – PBM is considered compliant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FR" sz="2200" dirty="0">
                <a:latin typeface="Catamaran" panose="00000500000000000000"/>
              </a:rPr>
              <a:t>Rural Area Zip with less than 50% Members with access &amp; non-compliant mileage – PBM is considered non-compliant  	</a:t>
            </a:r>
          </a:p>
          <a:p>
            <a:pPr marL="1085850" lvl="2"/>
            <a:r>
              <a:rPr lang="fr-FR" sz="2200" dirty="0">
                <a:latin typeface="Catamaran" panose="00000500000000000000"/>
              </a:rPr>
              <a:t>Letter sent requesting additional information </a:t>
            </a:r>
          </a:p>
          <a:p>
            <a:pPr marL="1543050" lvl="3"/>
            <a:r>
              <a:rPr lang="fr-FR" sz="2200" dirty="0">
                <a:latin typeface="Catamaran" panose="00000500000000000000"/>
              </a:rPr>
              <a:t>Qualifying contract offer – PBM is compliant </a:t>
            </a:r>
          </a:p>
          <a:p>
            <a:pPr marL="1543050" lvl="3"/>
            <a:r>
              <a:rPr lang="fr-FR" sz="2200" dirty="0">
                <a:latin typeface="Catamaran" panose="00000500000000000000"/>
              </a:rPr>
              <a:t>No qualifying contract offered – PBM is not compliant </a:t>
            </a:r>
          </a:p>
          <a:p>
            <a:pPr marL="2457450" lvl="5"/>
            <a:r>
              <a:rPr lang="fr-FR" sz="2200" dirty="0">
                <a:latin typeface="Catamaran" panose="00000500000000000000"/>
              </a:rPr>
              <a:t>Refer to OID Legal for enforcement  </a:t>
            </a:r>
          </a:p>
          <a:p>
            <a:pPr marL="285750"/>
            <a:r>
              <a:rPr lang="fr-FR" sz="2200" dirty="0">
                <a:latin typeface="Catamaran" panose="00000500000000000000"/>
              </a:rPr>
              <a:t>Coffeyville Rule</a:t>
            </a:r>
          </a:p>
          <a:p>
            <a:pPr marL="685800" lvl="1"/>
            <a:r>
              <a:rPr lang="fr-FR" sz="2200" dirty="0">
                <a:latin typeface="Catamaran" panose="00000500000000000000"/>
              </a:rPr>
              <a:t>Contracted Pharmacy outside of jurisdiction, State of Oklahoma, but within mileage standard – PBM is compliant </a:t>
            </a:r>
            <a:endParaRPr lang="en-US" sz="2200" dirty="0">
              <a:latin typeface="Catamaran" panose="00000500000000000000"/>
            </a:endParaRPr>
          </a:p>
          <a:p>
            <a:pPr marL="685800" lvl="1"/>
            <a:endParaRPr lang="fr-FR" sz="2600" dirty="0">
              <a:latin typeface="Catamaran" panose="00000500000000000000"/>
            </a:endParaRPr>
          </a:p>
          <a:p>
            <a:pPr marL="2457450" lvl="5"/>
            <a:endParaRPr lang="fr-FR" sz="1800" dirty="0">
              <a:latin typeface="Catamaran" panose="00000500000000000000"/>
            </a:endParaRPr>
          </a:p>
          <a:p>
            <a:pPr marL="400050" lvl="1" indent="0">
              <a:buNone/>
            </a:pPr>
            <a:endParaRPr lang="fr-FR" sz="1800" dirty="0">
              <a:latin typeface="Catamaran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7625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899D-9C5C-4E30-B8ED-D3268E30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PBM Non-Compliant Rural Zip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184A-E61F-4379-94D6-F1B5A8265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dirty="0"/>
              <a:t>Small PBM </a:t>
            </a:r>
          </a:p>
          <a:p>
            <a:pPr lvl="1"/>
            <a:r>
              <a:rPr lang="en-US" sz="1800" dirty="0"/>
              <a:t>Total Non-Compliant Rural Zip Codes – 47</a:t>
            </a:r>
          </a:p>
          <a:p>
            <a:pPr lvl="1"/>
            <a:r>
              <a:rPr lang="en-US" sz="1800" dirty="0"/>
              <a:t>Non-Compliant Zip Codes with 10+ Members – 4 </a:t>
            </a:r>
          </a:p>
          <a:p>
            <a:pPr lvl="1"/>
            <a:r>
              <a:rPr lang="en-US" sz="1800" dirty="0"/>
              <a:t>Avg membership for less then 10 Member Zip – 3.7</a:t>
            </a:r>
          </a:p>
          <a:p>
            <a:pPr lvl="1"/>
            <a:r>
              <a:rPr lang="en-US" sz="1800" dirty="0"/>
              <a:t>Avg Distance of Non-Compliant Zip to nearest Rx – 20.4mi </a:t>
            </a:r>
          </a:p>
          <a:p>
            <a:pPr lvl="1"/>
            <a:r>
              <a:rPr lang="en-US" sz="1800" dirty="0"/>
              <a:t>Total Members without access – 162 or 2.3% of Total Rural Members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Medium PBM</a:t>
            </a:r>
          </a:p>
          <a:p>
            <a:pPr lvl="1"/>
            <a:r>
              <a:rPr lang="en-US" sz="1800" dirty="0"/>
              <a:t>Total Non-Compliant Rural Zip Codes – 30</a:t>
            </a:r>
          </a:p>
          <a:p>
            <a:pPr lvl="1"/>
            <a:r>
              <a:rPr lang="en-US" sz="1800" dirty="0"/>
              <a:t>Non-Compliant Zip Codes with 10+ Members – 5</a:t>
            </a:r>
          </a:p>
          <a:p>
            <a:pPr lvl="1"/>
            <a:r>
              <a:rPr lang="en-US" sz="1800" dirty="0"/>
              <a:t>Avg membership for less then 10 Member Zip – 2</a:t>
            </a:r>
          </a:p>
          <a:p>
            <a:pPr lvl="1"/>
            <a:r>
              <a:rPr lang="en-US" sz="1800" dirty="0"/>
              <a:t>Avg Distance of Non-Compliant Zip to nearest Rx – 16.9mi</a:t>
            </a:r>
          </a:p>
          <a:p>
            <a:pPr lvl="1"/>
            <a:r>
              <a:rPr lang="en-US" sz="1800" dirty="0"/>
              <a:t>Total Members without access – 155 or 2.3% of Total Rural Members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Large PBM – One network </a:t>
            </a:r>
          </a:p>
          <a:p>
            <a:pPr lvl="1"/>
            <a:r>
              <a:rPr lang="en-US" sz="1800" dirty="0"/>
              <a:t>Total Non-Compliant Rural Zip Codes – 126 </a:t>
            </a:r>
          </a:p>
          <a:p>
            <a:pPr lvl="1"/>
            <a:r>
              <a:rPr lang="en-US" sz="1800" dirty="0"/>
              <a:t>Non-Complaint Zip Codes with 10+ Members – 34</a:t>
            </a:r>
          </a:p>
          <a:p>
            <a:pPr lvl="1"/>
            <a:r>
              <a:rPr lang="en-US" sz="1800" dirty="0"/>
              <a:t>Avg membership for less then 10 Member Zip – 7.9</a:t>
            </a:r>
          </a:p>
          <a:p>
            <a:pPr lvl="1"/>
            <a:r>
              <a:rPr lang="en-US" sz="1800" dirty="0"/>
              <a:t>Avg Distance of Non-Compliant Zip to nearest Rx – 20.9mi</a:t>
            </a:r>
          </a:p>
          <a:p>
            <a:pPr lvl="1"/>
            <a:r>
              <a:rPr lang="en-US" sz="1800" dirty="0"/>
              <a:t>Total Members without access – 1,634 or 2.9% Total Rural Members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142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9C99-F3CA-4C78-8F77-1ED051FA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PBM potential Geo Access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B0A7C-01D1-4AFA-8D63-12725C95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Number of potential violations before the 10 Member Rule </a:t>
            </a:r>
          </a:p>
          <a:p>
            <a:pPr lvl="1"/>
            <a:r>
              <a:rPr lang="en-US" dirty="0"/>
              <a:t>1,118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r>
              <a:rPr lang="en-US" dirty="0"/>
              <a:t>After application of the 10 Member Rule</a:t>
            </a:r>
          </a:p>
          <a:p>
            <a:endParaRPr lang="en-US" dirty="0"/>
          </a:p>
          <a:p>
            <a:pPr lvl="1"/>
            <a:r>
              <a:rPr lang="en-US" dirty="0"/>
              <a:t>474 or 44% of the total number of violations </a:t>
            </a:r>
          </a:p>
        </p:txBody>
      </p:sp>
    </p:spTree>
    <p:extLst>
      <p:ext uri="{BB962C8B-B14F-4D97-AF65-F5344CB8AC3E}">
        <p14:creationId xmlns:p14="http://schemas.microsoft.com/office/powerpoint/2010/main" val="2325304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1023"/>
      </p:ext>
    </p:extLst>
  </p:cSld>
  <p:clrMapOvr>
    <a:masterClrMapping/>
  </p:clrMapOvr>
</p:sld>
</file>

<file path=ppt/theme/theme1.xml><?xml version="1.0" encoding="utf-8"?>
<a:theme xmlns:a="http://schemas.openxmlformats.org/drawingml/2006/main" name="PP_Master Slide_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120B211321746807464BFC2518984" ma:contentTypeVersion="11" ma:contentTypeDescription="Create a new document." ma:contentTypeScope="" ma:versionID="4246df73b1231b21bffdb51803a52026">
  <xsd:schema xmlns:xsd="http://www.w3.org/2001/XMLSchema" xmlns:xs="http://www.w3.org/2001/XMLSchema" xmlns:p="http://schemas.microsoft.com/office/2006/metadata/properties" xmlns:ns2="7f38e857-3796-42c8-8335-99de785e1da2" xmlns:ns3="b40545e6-3e4e-440c-8008-6cdc9ac0a53c" targetNamespace="http://schemas.microsoft.com/office/2006/metadata/properties" ma:root="true" ma:fieldsID="3935c73a41f9857ff1fbc66bfdb466b8" ns2:_="" ns3:_="">
    <xsd:import namespace="7f38e857-3796-42c8-8335-99de785e1da2"/>
    <xsd:import namespace="b40545e6-3e4e-440c-8008-6cdc9ac0a5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8e857-3796-42c8-8335-99de785e1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545e6-3e4e-440c-8008-6cdc9ac0a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40545e6-3e4e-440c-8008-6cdc9ac0a53c">
      <UserInfo>
        <DisplayName>Sara Worten</DisplayName>
        <AccountId>132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F8F124D-8839-46D8-8B4C-AB06BF1838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38e857-3796-42c8-8335-99de785e1da2"/>
    <ds:schemaRef ds:uri="b40545e6-3e4e-440c-8008-6cdc9ac0a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3B0798-B793-416A-B590-7AC90607FC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8F6F6F-AA7C-476F-BAC3-7EB6EC54A6F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f38e857-3796-42c8-8335-99de785e1da2"/>
    <ds:schemaRef ds:uri="http://purl.org/dc/elements/1.1/"/>
    <ds:schemaRef ds:uri="b40545e6-3e4e-440c-8008-6cdc9ac0a53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PP_Master Slide_Red</Template>
  <TotalTime>194</TotalTime>
  <Words>389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Aleo</vt:lpstr>
      <vt:lpstr>Arial</vt:lpstr>
      <vt:lpstr>Calibri</vt:lpstr>
      <vt:lpstr>Catamaran</vt:lpstr>
      <vt:lpstr>PP_Master Slide_Red</vt:lpstr>
      <vt:lpstr>Geo Access Rural rules Proposal </vt:lpstr>
      <vt:lpstr>Goal</vt:lpstr>
      <vt:lpstr>Rural Zip Code Rule Recommendations </vt:lpstr>
      <vt:lpstr>PowerPoint Presentation</vt:lpstr>
      <vt:lpstr>PBM Non-Compliant Rural Zip Examples</vt:lpstr>
      <vt:lpstr>All PBM potential Geo Access Violations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</dc:title>
  <dc:creator>Glenn Disher</dc:creator>
  <cp:lastModifiedBy>Glenn Disher</cp:lastModifiedBy>
  <cp:revision>16</cp:revision>
  <dcterms:created xsi:type="dcterms:W3CDTF">2021-10-19T13:07:47Z</dcterms:created>
  <dcterms:modified xsi:type="dcterms:W3CDTF">2021-10-19T20:02:06Z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0x01010007E120B211321746807464BFC2518984</vt:lpwstr>
  </property>
</Properties>
</file>