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76" r:id="rId7"/>
    <p:sldId id="273" r:id="rId8"/>
    <p:sldId id="272" r:id="rId9"/>
    <p:sldId id="265" r:id="rId10"/>
    <p:sldId id="264" r:id="rId11"/>
    <p:sldId id="271" r:id="rId12"/>
    <p:sldId id="262" r:id="rId13"/>
    <p:sldId id="270" r:id="rId14"/>
    <p:sldId id="269" r:id="rId15"/>
    <p:sldId id="268" r:id="rId16"/>
    <p:sldId id="26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19B9A-BBDE-4B67-A8DC-D7B5EDBC4717}" v="3" dt="2021-08-26T15:51:33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Ross" userId="23e8a3f1-6a3d-4b48-8dd9-aae9fba97dfd" providerId="ADAL" clId="{5F719B9A-BBDE-4B67-A8DC-D7B5EDBC4717}"/>
    <pc:docChg chg="custSel addSld delSld modSld">
      <pc:chgData name="Rebecca Ross" userId="23e8a3f1-6a3d-4b48-8dd9-aae9fba97dfd" providerId="ADAL" clId="{5F719B9A-BBDE-4B67-A8DC-D7B5EDBC4717}" dt="2021-08-26T16:33:30.113" v="1752" actId="20577"/>
      <pc:docMkLst>
        <pc:docMk/>
      </pc:docMkLst>
      <pc:sldChg chg="modSp mod">
        <pc:chgData name="Rebecca Ross" userId="23e8a3f1-6a3d-4b48-8dd9-aae9fba97dfd" providerId="ADAL" clId="{5F719B9A-BBDE-4B67-A8DC-D7B5EDBC4717}" dt="2021-08-26T15:23:13.966" v="26" actId="20577"/>
        <pc:sldMkLst>
          <pc:docMk/>
          <pc:sldMk cId="2580639340" sldId="256"/>
        </pc:sldMkLst>
        <pc:spChg chg="mod">
          <ac:chgData name="Rebecca Ross" userId="23e8a3f1-6a3d-4b48-8dd9-aae9fba97dfd" providerId="ADAL" clId="{5F719B9A-BBDE-4B67-A8DC-D7B5EDBC4717}" dt="2021-08-26T15:23:13.966" v="26" actId="20577"/>
          <ac:spMkLst>
            <pc:docMk/>
            <pc:sldMk cId="2580639340" sldId="256"/>
            <ac:spMk id="5" creationId="{00000000-0000-0000-0000-000000000000}"/>
          </ac:spMkLst>
        </pc:spChg>
      </pc:sldChg>
      <pc:sldChg chg="del">
        <pc:chgData name="Rebecca Ross" userId="23e8a3f1-6a3d-4b48-8dd9-aae9fba97dfd" providerId="ADAL" clId="{5F719B9A-BBDE-4B67-A8DC-D7B5EDBC4717}" dt="2021-08-26T15:40:55.256" v="45" actId="2696"/>
        <pc:sldMkLst>
          <pc:docMk/>
          <pc:sldMk cId="467484763" sldId="261"/>
        </pc:sldMkLst>
      </pc:sldChg>
      <pc:sldChg chg="del">
        <pc:chgData name="Rebecca Ross" userId="23e8a3f1-6a3d-4b48-8dd9-aae9fba97dfd" providerId="ADAL" clId="{5F719B9A-BBDE-4B67-A8DC-D7B5EDBC4717}" dt="2021-08-26T15:40:40.414" v="44" actId="2696"/>
        <pc:sldMkLst>
          <pc:docMk/>
          <pc:sldMk cId="695528283" sldId="263"/>
        </pc:sldMkLst>
      </pc:sldChg>
      <pc:sldChg chg="modSp mod">
        <pc:chgData name="Rebecca Ross" userId="23e8a3f1-6a3d-4b48-8dd9-aae9fba97dfd" providerId="ADAL" clId="{5F719B9A-BBDE-4B67-A8DC-D7B5EDBC4717}" dt="2021-08-26T16:29:15.946" v="1702" actId="20577"/>
        <pc:sldMkLst>
          <pc:docMk/>
          <pc:sldMk cId="1042321374" sldId="265"/>
        </pc:sldMkLst>
        <pc:spChg chg="mod">
          <ac:chgData name="Rebecca Ross" userId="23e8a3f1-6a3d-4b48-8dd9-aae9fba97dfd" providerId="ADAL" clId="{5F719B9A-BBDE-4B67-A8DC-D7B5EDBC4717}" dt="2021-08-26T16:29:15.946" v="1702" actId="20577"/>
          <ac:spMkLst>
            <pc:docMk/>
            <pc:sldMk cId="1042321374" sldId="265"/>
            <ac:spMk id="3" creationId="{00000000-0000-0000-0000-000000000000}"/>
          </ac:spMkLst>
        </pc:spChg>
      </pc:sldChg>
      <pc:sldChg chg="modSp mod">
        <pc:chgData name="Rebecca Ross" userId="23e8a3f1-6a3d-4b48-8dd9-aae9fba97dfd" providerId="ADAL" clId="{5F719B9A-BBDE-4B67-A8DC-D7B5EDBC4717}" dt="2021-08-26T16:33:30.113" v="1752" actId="20577"/>
        <pc:sldMkLst>
          <pc:docMk/>
          <pc:sldMk cId="2445741170" sldId="268"/>
        </pc:sldMkLst>
        <pc:spChg chg="mod">
          <ac:chgData name="Rebecca Ross" userId="23e8a3f1-6a3d-4b48-8dd9-aae9fba97dfd" providerId="ADAL" clId="{5F719B9A-BBDE-4B67-A8DC-D7B5EDBC4717}" dt="2021-08-26T16:33:30.113" v="1752" actId="20577"/>
          <ac:spMkLst>
            <pc:docMk/>
            <pc:sldMk cId="2445741170" sldId="268"/>
            <ac:spMk id="3" creationId="{00000000-0000-0000-0000-000000000000}"/>
          </ac:spMkLst>
        </pc:spChg>
      </pc:sldChg>
      <pc:sldChg chg="modSp mod">
        <pc:chgData name="Rebecca Ross" userId="23e8a3f1-6a3d-4b48-8dd9-aae9fba97dfd" providerId="ADAL" clId="{5F719B9A-BBDE-4B67-A8DC-D7B5EDBC4717}" dt="2021-08-26T16:07:34.632" v="791" actId="207"/>
        <pc:sldMkLst>
          <pc:docMk/>
          <pc:sldMk cId="3551725230" sldId="269"/>
        </pc:sldMkLst>
        <pc:spChg chg="mod">
          <ac:chgData name="Rebecca Ross" userId="23e8a3f1-6a3d-4b48-8dd9-aae9fba97dfd" providerId="ADAL" clId="{5F719B9A-BBDE-4B67-A8DC-D7B5EDBC4717}" dt="2021-08-26T16:07:34.632" v="791" actId="207"/>
          <ac:spMkLst>
            <pc:docMk/>
            <pc:sldMk cId="3551725230" sldId="269"/>
            <ac:spMk id="3" creationId="{00000000-0000-0000-0000-000000000000}"/>
          </ac:spMkLst>
        </pc:spChg>
      </pc:sldChg>
      <pc:sldChg chg="modSp mod">
        <pc:chgData name="Rebecca Ross" userId="23e8a3f1-6a3d-4b48-8dd9-aae9fba97dfd" providerId="ADAL" clId="{5F719B9A-BBDE-4B67-A8DC-D7B5EDBC4717}" dt="2021-08-26T15:46:45.616" v="402" actId="20577"/>
        <pc:sldMkLst>
          <pc:docMk/>
          <pc:sldMk cId="2775567630" sldId="270"/>
        </pc:sldMkLst>
        <pc:spChg chg="mod">
          <ac:chgData name="Rebecca Ross" userId="23e8a3f1-6a3d-4b48-8dd9-aae9fba97dfd" providerId="ADAL" clId="{5F719B9A-BBDE-4B67-A8DC-D7B5EDBC4717}" dt="2021-08-26T15:46:45.616" v="402" actId="20577"/>
          <ac:spMkLst>
            <pc:docMk/>
            <pc:sldMk cId="2775567630" sldId="270"/>
            <ac:spMk id="3" creationId="{00000000-0000-0000-0000-000000000000}"/>
          </ac:spMkLst>
        </pc:spChg>
      </pc:sldChg>
      <pc:sldChg chg="modSp mod">
        <pc:chgData name="Rebecca Ross" userId="23e8a3f1-6a3d-4b48-8dd9-aae9fba97dfd" providerId="ADAL" clId="{5F719B9A-BBDE-4B67-A8DC-D7B5EDBC4717}" dt="2021-08-26T16:30:25.511" v="1707" actId="20577"/>
        <pc:sldMkLst>
          <pc:docMk/>
          <pc:sldMk cId="3825384683" sldId="271"/>
        </pc:sldMkLst>
        <pc:spChg chg="mod">
          <ac:chgData name="Rebecca Ross" userId="23e8a3f1-6a3d-4b48-8dd9-aae9fba97dfd" providerId="ADAL" clId="{5F719B9A-BBDE-4B67-A8DC-D7B5EDBC4717}" dt="2021-08-26T16:30:25.511" v="1707" actId="20577"/>
          <ac:spMkLst>
            <pc:docMk/>
            <pc:sldMk cId="3825384683" sldId="271"/>
            <ac:spMk id="3" creationId="{00000000-0000-0000-0000-000000000000}"/>
          </ac:spMkLst>
        </pc:spChg>
      </pc:sldChg>
      <pc:sldChg chg="modSp mod">
        <pc:chgData name="Rebecca Ross" userId="23e8a3f1-6a3d-4b48-8dd9-aae9fba97dfd" providerId="ADAL" clId="{5F719B9A-BBDE-4B67-A8DC-D7B5EDBC4717}" dt="2021-08-26T16:28:22.263" v="1691" actId="255"/>
        <pc:sldMkLst>
          <pc:docMk/>
          <pc:sldMk cId="3785571223" sldId="272"/>
        </pc:sldMkLst>
        <pc:spChg chg="mod">
          <ac:chgData name="Rebecca Ross" userId="23e8a3f1-6a3d-4b48-8dd9-aae9fba97dfd" providerId="ADAL" clId="{5F719B9A-BBDE-4B67-A8DC-D7B5EDBC4717}" dt="2021-08-26T16:28:22.263" v="1691" actId="255"/>
          <ac:spMkLst>
            <pc:docMk/>
            <pc:sldMk cId="3785571223" sldId="272"/>
            <ac:spMk id="2" creationId="{00000000-0000-0000-0000-000000000000}"/>
          </ac:spMkLst>
        </pc:spChg>
        <pc:spChg chg="mod">
          <ac:chgData name="Rebecca Ross" userId="23e8a3f1-6a3d-4b48-8dd9-aae9fba97dfd" providerId="ADAL" clId="{5F719B9A-BBDE-4B67-A8DC-D7B5EDBC4717}" dt="2021-08-26T16:04:25.897" v="781" actId="20577"/>
          <ac:spMkLst>
            <pc:docMk/>
            <pc:sldMk cId="3785571223" sldId="272"/>
            <ac:spMk id="3" creationId="{00000000-0000-0000-0000-000000000000}"/>
          </ac:spMkLst>
        </pc:spChg>
      </pc:sldChg>
      <pc:sldChg chg="del">
        <pc:chgData name="Rebecca Ross" userId="23e8a3f1-6a3d-4b48-8dd9-aae9fba97dfd" providerId="ADAL" clId="{5F719B9A-BBDE-4B67-A8DC-D7B5EDBC4717}" dt="2021-08-26T15:52:43.774" v="733" actId="2696"/>
        <pc:sldMkLst>
          <pc:docMk/>
          <pc:sldMk cId="526478409" sldId="274"/>
        </pc:sldMkLst>
      </pc:sldChg>
      <pc:sldChg chg="modSp mod">
        <pc:chgData name="Rebecca Ross" userId="23e8a3f1-6a3d-4b48-8dd9-aae9fba97dfd" providerId="ADAL" clId="{5F719B9A-BBDE-4B67-A8DC-D7B5EDBC4717}" dt="2021-08-26T16:11:08.365" v="801" actId="20577"/>
        <pc:sldMkLst>
          <pc:docMk/>
          <pc:sldMk cId="358355638" sldId="275"/>
        </pc:sldMkLst>
        <pc:spChg chg="mod">
          <ac:chgData name="Rebecca Ross" userId="23e8a3f1-6a3d-4b48-8dd9-aae9fba97dfd" providerId="ADAL" clId="{5F719B9A-BBDE-4B67-A8DC-D7B5EDBC4717}" dt="2021-08-26T16:11:08.365" v="801" actId="20577"/>
          <ac:spMkLst>
            <pc:docMk/>
            <pc:sldMk cId="358355638" sldId="275"/>
            <ac:spMk id="3" creationId="{2D9EDCDF-7BA3-4538-B13E-743CE317B51F}"/>
          </ac:spMkLst>
        </pc:spChg>
      </pc:sldChg>
      <pc:sldChg chg="modSp new mod">
        <pc:chgData name="Rebecca Ross" userId="23e8a3f1-6a3d-4b48-8dd9-aae9fba97dfd" providerId="ADAL" clId="{5F719B9A-BBDE-4B67-A8DC-D7B5EDBC4717}" dt="2021-08-26T16:26:27.360" v="1624" actId="207"/>
        <pc:sldMkLst>
          <pc:docMk/>
          <pc:sldMk cId="593346314" sldId="276"/>
        </pc:sldMkLst>
        <pc:spChg chg="mod">
          <ac:chgData name="Rebecca Ross" userId="23e8a3f1-6a3d-4b48-8dd9-aae9fba97dfd" providerId="ADAL" clId="{5F719B9A-BBDE-4B67-A8DC-D7B5EDBC4717}" dt="2021-08-26T16:26:12.229" v="1623" actId="207"/>
          <ac:spMkLst>
            <pc:docMk/>
            <pc:sldMk cId="593346314" sldId="276"/>
            <ac:spMk id="2" creationId="{A2940326-74F4-47F5-8217-849B37C9BD38}"/>
          </ac:spMkLst>
        </pc:spChg>
        <pc:spChg chg="mod">
          <ac:chgData name="Rebecca Ross" userId="23e8a3f1-6a3d-4b48-8dd9-aae9fba97dfd" providerId="ADAL" clId="{5F719B9A-BBDE-4B67-A8DC-D7B5EDBC4717}" dt="2021-08-26T16:26:27.360" v="1624" actId="207"/>
          <ac:spMkLst>
            <pc:docMk/>
            <pc:sldMk cId="593346314" sldId="276"/>
            <ac:spMk id="3" creationId="{0A9BF38F-1808-4701-A598-DDAC40B738C5}"/>
          </ac:spMkLst>
        </pc:spChg>
      </pc:sldChg>
      <pc:sldChg chg="new del">
        <pc:chgData name="Rebecca Ross" userId="23e8a3f1-6a3d-4b48-8dd9-aae9fba97dfd" providerId="ADAL" clId="{5F719B9A-BBDE-4B67-A8DC-D7B5EDBC4717}" dt="2021-08-26T16:14:46.161" v="803" actId="2696"/>
        <pc:sldMkLst>
          <pc:docMk/>
          <pc:sldMk cId="3059397039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7"/>
            <a:ext cx="7772400" cy="1470025"/>
          </a:xfrm>
        </p:spPr>
        <p:txBody>
          <a:bodyPr/>
          <a:lstStyle>
            <a:lvl1pPr algn="l">
              <a:defRPr b="1" cap="all" baseline="0">
                <a:solidFill>
                  <a:srgbClr val="535E75"/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Ethics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6400800" cy="914400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1600" b="0" baseline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Teresa Green</a:t>
            </a:r>
          </a:p>
          <a:p>
            <a:r>
              <a:rPr lang="en-US" dirty="0"/>
              <a:t>Assistant General Counsel</a:t>
            </a:r>
          </a:p>
          <a:p>
            <a:r>
              <a:rPr lang="en-US" dirty="0"/>
              <a:t>July 9, 2020</a:t>
            </a:r>
          </a:p>
        </p:txBody>
      </p:sp>
    </p:spTree>
    <p:extLst>
      <p:ext uri="{BB962C8B-B14F-4D97-AF65-F5344CB8AC3E}">
        <p14:creationId xmlns:p14="http://schemas.microsoft.com/office/powerpoint/2010/main" val="391948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400" baseline="0">
                <a:solidFill>
                  <a:srgbClr val="535E75"/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Oklahoma Insurance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Insurance Commissioner Glen Mulready</a:t>
            </a:r>
          </a:p>
          <a:p>
            <a:pPr lvl="0"/>
            <a:r>
              <a:rPr lang="en-US" dirty="0"/>
              <a:t>Responsible for enforcing insurance laws.</a:t>
            </a:r>
          </a:p>
          <a:p>
            <a:pPr lvl="0"/>
            <a:r>
              <a:rPr lang="en-US" dirty="0"/>
              <a:t>Mission: To protect and enhance the financial security of Oklahoma and Oklahomans.</a:t>
            </a:r>
          </a:p>
          <a:p>
            <a:pPr lvl="0"/>
            <a:r>
              <a:rPr lang="en-US" dirty="0"/>
              <a:t>Regulated Entities</a:t>
            </a:r>
          </a:p>
          <a:p>
            <a:pPr lvl="1"/>
            <a:r>
              <a:rPr lang="en-US" dirty="0"/>
              <a:t>Insurance companies, PBMs, TPAs</a:t>
            </a:r>
          </a:p>
          <a:p>
            <a:pPr lvl="1"/>
            <a:r>
              <a:rPr lang="en-US" dirty="0"/>
              <a:t>Bail bondsmen</a:t>
            </a:r>
          </a:p>
          <a:p>
            <a:pPr lvl="1"/>
            <a:r>
              <a:rPr lang="en-US" dirty="0"/>
              <a:t>Service warranty companies</a:t>
            </a:r>
          </a:p>
          <a:p>
            <a:pPr lvl="1"/>
            <a:r>
              <a:rPr lang="en-US" dirty="0"/>
              <a:t>Funeral Home trusts, cemetery merchandise trust</a:t>
            </a:r>
          </a:p>
        </p:txBody>
      </p:sp>
    </p:spTree>
    <p:extLst>
      <p:ext uri="{BB962C8B-B14F-4D97-AF65-F5344CB8AC3E}">
        <p14:creationId xmlns:p14="http://schemas.microsoft.com/office/powerpoint/2010/main" val="50948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1909762" y="2747963"/>
            <a:ext cx="6858002" cy="1362075"/>
          </a:xfrm>
        </p:spPr>
        <p:txBody>
          <a:bodyPr anchor="t">
            <a:noAutofit/>
          </a:bodyPr>
          <a:lstStyle>
            <a:lvl1pPr algn="ctr">
              <a:defRPr sz="9600" b="1" cap="all">
                <a:solidFill>
                  <a:schemeClr val="bg1">
                    <a:alpha val="40000"/>
                  </a:schemeClr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343400" y="274638"/>
            <a:ext cx="41148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kern="1200" baseline="0">
                <a:solidFill>
                  <a:srgbClr val="535E75"/>
                </a:solidFill>
                <a:latin typeface="Aleo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Header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343400" y="991766"/>
            <a:ext cx="4114800" cy="608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kern="1200" baseline="0">
                <a:solidFill>
                  <a:srgbClr val="535E75"/>
                </a:solidFill>
                <a:latin typeface="Aleo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sub-header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19600" y="1828800"/>
            <a:ext cx="4114800" cy="3962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my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my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</a:t>
            </a:r>
          </a:p>
        </p:txBody>
      </p:sp>
    </p:spTree>
    <p:extLst>
      <p:ext uri="{BB962C8B-B14F-4D97-AF65-F5344CB8AC3E}">
        <p14:creationId xmlns:p14="http://schemas.microsoft.com/office/powerpoint/2010/main" val="4279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038600" cy="1143000"/>
          </a:xfrm>
        </p:spPr>
        <p:txBody>
          <a:bodyPr/>
          <a:lstStyle>
            <a:lvl1pPr algn="l">
              <a:defRPr sz="6000">
                <a:solidFill>
                  <a:srgbClr val="535E75"/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1981200" cy="2209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 sz="2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2pPr>
            <a:lvl3pPr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3pPr>
            <a:lvl4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4pPr>
            <a:lvl5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590800" y="1600200"/>
            <a:ext cx="1981200" cy="2209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 sz="2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2pPr>
            <a:lvl3pPr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3pPr>
            <a:lvl4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4pPr>
            <a:lvl5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6871" y="3886200"/>
            <a:ext cx="1981200" cy="2209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 sz="2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2pPr>
            <a:lvl3pPr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3pPr>
            <a:lvl4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4pPr>
            <a:lvl5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620471" y="3886199"/>
            <a:ext cx="1981200" cy="2209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 sz="2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2pPr>
            <a:lvl3pPr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3pPr>
            <a:lvl4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4pPr>
            <a:lvl5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0641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05000"/>
            <a:ext cx="9144000" cy="1143000"/>
          </a:xfrm>
        </p:spPr>
        <p:txBody>
          <a:bodyPr>
            <a:noAutofit/>
          </a:bodyPr>
          <a:lstStyle>
            <a:lvl1pPr>
              <a:defRPr sz="7200" b="1">
                <a:solidFill>
                  <a:schemeClr val="bg1"/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87317"/>
            <a:ext cx="4800600" cy="130669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" y="6499926"/>
            <a:ext cx="9141968" cy="35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Aleo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0" baseline="0" dirty="0">
                <a:solidFill>
                  <a:schemeClr val="bg1">
                    <a:lumMod val="75000"/>
                  </a:schemeClr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Oklahoma Insurance Department   |   Insurance Commissioner Glen Mulready  </a:t>
            </a: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|   800.522.0071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3319" y="4724400"/>
            <a:ext cx="3810000" cy="1143000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200" b="1" baseline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  <a:p>
            <a:pPr algn="l"/>
            <a:r>
              <a:rPr lang="en-US" sz="2800" b="0" dirty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Title</a:t>
            </a:r>
            <a:r>
              <a:rPr lang="en-US" sz="2800" b="0" baseline="0" dirty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 of Presenter</a:t>
            </a:r>
          </a:p>
          <a:p>
            <a:pPr algn="l"/>
            <a:r>
              <a:rPr lang="en-US" sz="2800" b="0" baseline="0" dirty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Contact information</a:t>
            </a:r>
            <a:endParaRPr lang="en-US" sz="2800" b="0" dirty="0">
              <a:solidFill>
                <a:srgbClr val="535E75"/>
              </a:solidFill>
              <a:latin typeface="Catamaran" panose="00000500000000000000" pitchFamily="2" charset="0"/>
              <a:cs typeface="Catamara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3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D67C-2311-48F3-8465-94DC4323F0E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9EF7-5925-4F94-B294-3093A3B3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oonercare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.gov/" TargetMode="External"/><Relationship Id="rId2" Type="http://schemas.openxmlformats.org/officeDocument/2006/relationships/hyperlink" Target="http://www.mysooner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care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newsroom/fact-sheets/american-rescue-plan-and-marketplace" TargetMode="External"/><Relationship Id="rId2" Type="http://schemas.openxmlformats.org/officeDocument/2006/relationships/hyperlink" Target="http://www.healthcare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agencies/ebsa/laws-and-regulations/laws/cobra/premium-subsidy" TargetMode="External"/><Relationship Id="rId2" Type="http://schemas.openxmlformats.org/officeDocument/2006/relationships/hyperlink" Target="http://www.healthcare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Insurance &amp; Health Care options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549775"/>
            <a:ext cx="6400800" cy="1470025"/>
          </a:xfrm>
        </p:spPr>
        <p:txBody>
          <a:bodyPr>
            <a:normAutofit/>
          </a:bodyPr>
          <a:lstStyle/>
          <a:p>
            <a:r>
              <a:rPr lang="en-US" dirty="0"/>
              <a:t>Prepared by:  </a:t>
            </a:r>
          </a:p>
          <a:p>
            <a:r>
              <a:rPr lang="en-US" dirty="0"/>
              <a:t>Rebecca Ross, Agency Liaison, PIR</a:t>
            </a:r>
          </a:p>
          <a:p>
            <a:r>
              <a:rPr lang="en-US" dirty="0"/>
              <a:t>Revised September 30,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3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Health Care Plans NOT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Are not regulated by OID and have NO Consumer Protections: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Health Care Sharing Ministry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Discount Plans, i.e., Medical, Dental, Vision, RX cards, Hearing Aids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Membership Plans - you pay a monthly fee to receive primary care services from a specific provider, group or facility</a:t>
            </a:r>
          </a:p>
        </p:txBody>
      </p:sp>
    </p:spTree>
    <p:extLst>
      <p:ext uri="{BB962C8B-B14F-4D97-AF65-F5344CB8AC3E}">
        <p14:creationId xmlns:p14="http://schemas.microsoft.com/office/powerpoint/2010/main" val="277556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Other Government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Veteran's Administration Benefits</a:t>
            </a:r>
          </a:p>
          <a:p>
            <a:r>
              <a:rPr lang="en-US" dirty="0" err="1">
                <a:solidFill>
                  <a:schemeClr val="tx1"/>
                </a:solidFill>
              </a:rPr>
              <a:t>SoonerCare</a:t>
            </a:r>
            <a:r>
              <a:rPr lang="en-US" dirty="0">
                <a:solidFill>
                  <a:schemeClr val="tx1"/>
                </a:solidFill>
              </a:rPr>
              <a:t> (Medicaid in Oklahoma)</a:t>
            </a:r>
          </a:p>
          <a:p>
            <a:pPr lvl="1"/>
            <a:r>
              <a:rPr lang="en-US" dirty="0"/>
              <a:t>Enrollment 24/7 at </a:t>
            </a:r>
            <a:r>
              <a:rPr lang="en-US" dirty="0">
                <a:hlinkClick r:id="rId2"/>
              </a:rPr>
              <a:t>www.mysoonercare.org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Covers children up to age 19</a:t>
            </a:r>
          </a:p>
          <a:p>
            <a:pPr lvl="1"/>
            <a:r>
              <a:rPr lang="en-US" dirty="0"/>
              <a:t>Expanded Medicaid under </a:t>
            </a:r>
            <a:r>
              <a:rPr lang="en-US" dirty="0" err="1"/>
              <a:t>SoonerCare</a:t>
            </a:r>
            <a:r>
              <a:rPr lang="en-US" dirty="0"/>
              <a:t> now covers adults ages 19-64 </a:t>
            </a:r>
          </a:p>
          <a:p>
            <a:pPr lvl="1"/>
            <a:r>
              <a:rPr lang="en-US" dirty="0">
                <a:latin typeface="Catamaran" panose="00000500000000000000"/>
              </a:rPr>
              <a:t>For example, incomes at or below $17,796 (single household); $36,588 (family of 4), other incomes according to family size are viewable at </a:t>
            </a:r>
            <a:r>
              <a:rPr lang="en-US" dirty="0">
                <a:solidFill>
                  <a:srgbClr val="535E75"/>
                </a:solidFill>
                <a:latin typeface="Catamaran" panose="00000500000000000000"/>
                <a:hlinkClick r:id="rId2"/>
              </a:rPr>
              <a:t>www.mysoonercare.org</a:t>
            </a:r>
            <a:endParaRPr lang="en-US" dirty="0">
              <a:solidFill>
                <a:srgbClr val="535E75"/>
              </a:solidFill>
              <a:latin typeface="Catamaran" panose="00000500000000000000"/>
            </a:endParaRPr>
          </a:p>
          <a:p>
            <a:pPr lvl="1"/>
            <a:endParaRPr lang="en-US" dirty="0"/>
          </a:p>
          <a:p>
            <a:pPr marL="40005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Your employer or plan administrator for questions about COBRA</a:t>
            </a:r>
          </a:p>
          <a:p>
            <a:r>
              <a:rPr lang="en-US" dirty="0"/>
              <a:t>Your spouse’s employer to get coverage info &amp; enroll</a:t>
            </a:r>
          </a:p>
          <a:p>
            <a:r>
              <a:rPr lang="en-US" dirty="0"/>
              <a:t>Your parents if under age 26 to get coverage &amp; enroll under one of their plans</a:t>
            </a:r>
          </a:p>
          <a:p>
            <a:r>
              <a:rPr lang="en-US" dirty="0">
                <a:hlinkClick r:id="rId2"/>
              </a:rPr>
              <a:t>www.mysooner.org</a:t>
            </a:r>
            <a:r>
              <a:rPr lang="en-US" dirty="0"/>
              <a:t> to enroll yourself </a:t>
            </a:r>
            <a:r>
              <a:rPr lang="en-US"/>
              <a:t>&amp;/or family</a:t>
            </a:r>
            <a:endParaRPr lang="en-US" dirty="0"/>
          </a:p>
          <a:p>
            <a:r>
              <a:rPr lang="en-US" dirty="0"/>
              <a:t>Need Help?  On </a:t>
            </a:r>
            <a:r>
              <a:rPr lang="en-US" dirty="0">
                <a:hlinkClick r:id="rId3"/>
              </a:rPr>
              <a:t>www.healthcare.gov</a:t>
            </a:r>
            <a:r>
              <a:rPr lang="en-US" dirty="0"/>
              <a:t> from the home page you can find an Agent/Broker to assist you, just enter your zip code to find local help.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Oklahoma Insurance Consumer Assistance</a:t>
            </a:r>
          </a:p>
          <a:p>
            <a:pPr marL="0" indent="0" algn="ctr">
              <a:buNone/>
            </a:pPr>
            <a:r>
              <a:rPr lang="en-US" b="1" dirty="0"/>
              <a:t>1-800-522-0071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4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1C77-8133-4AB4-B702-B1777449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Message from Oklahoma Insurance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DCDF-7BA3-4538-B13E-743CE317B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 algn="ctr">
              <a:buNone/>
            </a:pPr>
            <a:r>
              <a:rPr lang="en-US" b="1" dirty="0"/>
              <a:t>NOTE</a:t>
            </a:r>
          </a:p>
          <a:p>
            <a:pPr marL="0" indent="0" algn="ctr">
              <a:buNone/>
            </a:pPr>
            <a:r>
              <a:rPr lang="en-US" b="1" dirty="0"/>
              <a:t>The following presentation contains programs and benefits that are specific to 2021 and 2022 in eligibility for enhanced premium assistance.</a:t>
            </a:r>
          </a:p>
          <a:p>
            <a:pPr marL="0" indent="0" algn="ctr">
              <a:buNone/>
            </a:pPr>
            <a:r>
              <a:rPr lang="en-US" b="1" dirty="0"/>
              <a:t>Please check with the appropriate federal and state websites for more information and updates as noted on the slides.</a:t>
            </a:r>
          </a:p>
          <a:p>
            <a:pPr marL="0" indent="0" algn="ctr">
              <a:buNone/>
            </a:pPr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835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0326-74F4-47F5-8217-849B37C9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Check COBRA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F38F-1808-4701-A598-DDAC40B7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Your group insurance will cover you through October</a:t>
            </a:r>
          </a:p>
          <a:p>
            <a:r>
              <a:rPr lang="en-US" dirty="0">
                <a:solidFill>
                  <a:schemeClr val="tx1"/>
                </a:solidFill>
              </a:rPr>
              <a:t>You will receive a COBRA packet explaining your options and premium costs so you can begin COBRA in November if you so choose. </a:t>
            </a:r>
          </a:p>
          <a:p>
            <a:r>
              <a:rPr lang="en-US" dirty="0">
                <a:solidFill>
                  <a:schemeClr val="tx1"/>
                </a:solidFill>
              </a:rPr>
              <a:t>Remember, COBRA coverage effective dates are retroactive to your group insurance coverage termination date.</a:t>
            </a:r>
          </a:p>
          <a:p>
            <a:r>
              <a:rPr lang="en-US" dirty="0">
                <a:solidFill>
                  <a:schemeClr val="tx1"/>
                </a:solidFill>
              </a:rPr>
              <a:t>Most who choose COBRA want to continue specialized treatment with a Network Provider</a:t>
            </a:r>
          </a:p>
          <a:p>
            <a:r>
              <a:rPr lang="en-US" dirty="0">
                <a:solidFill>
                  <a:schemeClr val="tx1"/>
                </a:solidFill>
              </a:rPr>
              <a:t>Pay close attention to your COBRA deadlines to apply and pay your first premium.  These are hard deadlines.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4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Check Family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Spouse Employer Plan</a:t>
            </a:r>
          </a:p>
          <a:p>
            <a:r>
              <a:rPr lang="en-US" dirty="0"/>
              <a:t>You or other dependents can be added, find out:</a:t>
            </a:r>
          </a:p>
          <a:p>
            <a:r>
              <a:rPr lang="en-US" dirty="0"/>
              <a:t>Time frame to enroll</a:t>
            </a:r>
          </a:p>
          <a:p>
            <a:r>
              <a:rPr lang="en-US" dirty="0"/>
              <a:t>Benefits/Network</a:t>
            </a:r>
          </a:p>
          <a:p>
            <a:r>
              <a:rPr lang="en-US" dirty="0"/>
              <a:t>Premium cost (deducted from spouse’s check)</a:t>
            </a:r>
          </a:p>
          <a:p>
            <a:pPr marL="0" indent="0">
              <a:buNone/>
            </a:pPr>
            <a:r>
              <a:rPr lang="en-US" b="1" dirty="0"/>
              <a:t>Not Yet Age 26?</a:t>
            </a:r>
          </a:p>
          <a:p>
            <a:r>
              <a:rPr lang="en-US" dirty="0"/>
              <a:t>Can be added to one of your parent’s plans </a:t>
            </a:r>
          </a:p>
          <a:p>
            <a:r>
              <a:rPr lang="en-US" dirty="0"/>
              <a:t>Find out time frame to be added</a:t>
            </a:r>
          </a:p>
          <a:p>
            <a:r>
              <a:rPr lang="en-US" dirty="0"/>
              <a:t>Don’t have to live or be dependent on them nor be in college</a:t>
            </a:r>
          </a:p>
          <a:p>
            <a:r>
              <a:rPr lang="en-US" dirty="0"/>
              <a:t>You can be married but your spouse/child(ren) won’t be covered with you.</a:t>
            </a:r>
          </a:p>
        </p:txBody>
      </p:sp>
    </p:spTree>
    <p:extLst>
      <p:ext uri="{BB962C8B-B14F-4D97-AF65-F5344CB8AC3E}">
        <p14:creationId xmlns:p14="http://schemas.microsoft.com/office/powerpoint/2010/main" val="133175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b="1" dirty="0"/>
              <a:t>Apply for Unemployment Insurance to Maximize American Rescue Plan Benefits</a:t>
            </a:r>
            <a:br>
              <a:rPr lang="en-US" sz="4100" b="1" dirty="0"/>
            </a:b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Your UI will be your income on </a:t>
            </a:r>
            <a:r>
              <a:rPr lang="en-US" dirty="0">
                <a:hlinkClick r:id="rId2"/>
              </a:rPr>
              <a:t>www.healthcare.gov</a:t>
            </a:r>
            <a:endParaRPr lang="en-US" dirty="0"/>
          </a:p>
          <a:p>
            <a:r>
              <a:rPr lang="en-US" dirty="0"/>
              <a:t>Other sources of income must be reported too, if you have any, including other taxable household members</a:t>
            </a:r>
          </a:p>
          <a:p>
            <a:r>
              <a:rPr lang="en-US" dirty="0"/>
              <a:t>You will want to be approved and receive UI benefits for at least any ONE week in 2021 to maximize your  benefits under American Recovery Act through 2022.</a:t>
            </a:r>
          </a:p>
        </p:txBody>
      </p:sp>
    </p:spTree>
    <p:extLst>
      <p:ext uri="{BB962C8B-B14F-4D97-AF65-F5344CB8AC3E}">
        <p14:creationId xmlns:p14="http://schemas.microsoft.com/office/powerpoint/2010/main" val="378557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ACA Compliant Policies Protect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Individual and Group ACA Compliant Policies must provide: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Hospitalization</a:t>
            </a:r>
          </a:p>
          <a:p>
            <a:r>
              <a:rPr lang="en-US" dirty="0"/>
              <a:t>Emergency Services (ex, ground transport)</a:t>
            </a:r>
          </a:p>
          <a:p>
            <a:r>
              <a:rPr lang="en-US" dirty="0"/>
              <a:t>Ambulatory patient services (physician office visits)</a:t>
            </a:r>
          </a:p>
          <a:p>
            <a:r>
              <a:rPr lang="en-US" dirty="0"/>
              <a:t>Maternity/Newborn care</a:t>
            </a:r>
          </a:p>
          <a:p>
            <a:r>
              <a:rPr lang="en-US" dirty="0"/>
              <a:t>Mental Health/Substance Abuse Services/Treatment</a:t>
            </a:r>
          </a:p>
          <a:p>
            <a:r>
              <a:rPr lang="en-US" dirty="0"/>
              <a:t>Prescription Drugs</a:t>
            </a:r>
          </a:p>
          <a:p>
            <a:r>
              <a:rPr lang="en-US" dirty="0"/>
              <a:t>Rehabilitative and habilitative services/devices</a:t>
            </a:r>
          </a:p>
          <a:p>
            <a:r>
              <a:rPr lang="en-US" dirty="0"/>
              <a:t>Laboratory services</a:t>
            </a:r>
          </a:p>
          <a:p>
            <a:r>
              <a:rPr lang="en-US" dirty="0"/>
              <a:t>Preventive/wellness service including chronic diseases</a:t>
            </a:r>
          </a:p>
          <a:p>
            <a:r>
              <a:rPr lang="en-US" dirty="0"/>
              <a:t>Pediatric Services including oral/vision care</a:t>
            </a:r>
          </a:p>
        </p:txBody>
      </p:sp>
    </p:spTree>
    <p:extLst>
      <p:ext uri="{BB962C8B-B14F-4D97-AF65-F5344CB8AC3E}">
        <p14:creationId xmlns:p14="http://schemas.microsoft.com/office/powerpoint/2010/main" val="104232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American Rescue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89" y="13028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Premiums Substantially Reduced for ACA Compliant Individual Policies on </a:t>
            </a:r>
            <a:r>
              <a:rPr lang="en-US" b="1" dirty="0">
                <a:hlinkClick r:id="rId2"/>
              </a:rPr>
              <a:t>www.healthcare.gov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1742A7-A98E-4480-BEE0-0B1F16CB1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38655"/>
              </p:ext>
            </p:extLst>
          </p:nvPr>
        </p:nvGraphicFramePr>
        <p:xfrm>
          <a:off x="1524000" y="2417024"/>
          <a:ext cx="6096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489605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53934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Household Income Range </a:t>
                      </a:r>
                    </a:p>
                    <a:p>
                      <a:pPr algn="ctr"/>
                      <a:r>
                        <a:rPr lang="en-US" dirty="0"/>
                        <a:t>(% of FPL)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NEW!!! Range of Your Expected Contributions (Premiums) for 2021/2022 under American Rescue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3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138%-150%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99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150%-200%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0% - 2%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1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200%-250%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2% - 4%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4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250%-300%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4% - 6%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36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300%-400%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6% -8.5%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013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400% and </a:t>
                      </a:r>
                      <a:r>
                        <a:rPr lang="en-US" b="1" dirty="0"/>
                        <a:t>higher NEW!!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202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17000B-44DF-4E92-A72E-C96E750113B2}"/>
              </a:ext>
            </a:extLst>
          </p:cNvPr>
          <p:cNvSpPr txBox="1"/>
          <p:nvPr/>
        </p:nvSpPr>
        <p:spPr>
          <a:xfrm>
            <a:off x="1546934" y="6398696"/>
            <a:ext cx="7291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https://www.cms.gov/newsroom/fact-sheets/american-rescue-plan-and-marketplace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4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American Rescue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Action Items</a:t>
            </a:r>
          </a:p>
          <a:p>
            <a:pPr marL="0" indent="0" algn="ctr">
              <a:buNone/>
            </a:pPr>
            <a:endParaRPr lang="en-US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Did you receive your Employer Notice of COBRA eligibility?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If continuing coverage, did you turn in your COBRA election forms?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Remember, you are responsible for paying the entire COBRA premium (102%), unless your employer tells you otherwise.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Have you applied for UI so you can begin your UI benefits?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Apply on </a:t>
            </a:r>
            <a:r>
              <a:rPr lang="en-US" sz="3200" dirty="0">
                <a:hlinkClick r:id="rId2"/>
              </a:rPr>
              <a:t>www.healthcare.gov</a:t>
            </a:r>
            <a:r>
              <a:rPr lang="en-US" sz="3200" dirty="0"/>
              <a:t> for Individual Plans (can cover family) to receive zero or reduced premiums for rest of 2021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During </a:t>
            </a:r>
            <a:r>
              <a:rPr lang="en-US" sz="3200" b="1" dirty="0"/>
              <a:t>Open Enrollment Nov 1-Dec 15*</a:t>
            </a:r>
            <a:r>
              <a:rPr lang="en-US" sz="3200" dirty="0"/>
              <a:t>, for coverage beginning 2022, new, renew or change plans to continue receiving zero or reduced premiums.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8D474-D910-4085-8B44-D2CC58785CFD}"/>
              </a:ext>
            </a:extLst>
          </p:cNvPr>
          <p:cNvSpPr txBox="1"/>
          <p:nvPr/>
        </p:nvSpPr>
        <p:spPr>
          <a:xfrm>
            <a:off x="1447800" y="6167863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https://www.dol.gov/agencies/ebsa/laws-and-regulations/laws/cobra/premium-subsidy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Enrollment date could be extended one month so watch for changes on </a:t>
            </a:r>
            <a:r>
              <a:rPr lang="en-US" sz="1200" dirty="0">
                <a:solidFill>
                  <a:schemeClr val="bg1"/>
                </a:solidFill>
                <a:hlinkClick r:id="rId2"/>
              </a:rPr>
              <a:t>www.healthcare.gov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Other Types of Individual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Non-ACA Compliant Plans: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NOT Comprehensive Medical Plans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Will ask medical questions and can deny coverage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Short-Term Limited Duration Plans</a:t>
            </a:r>
          </a:p>
          <a:p>
            <a:r>
              <a:rPr lang="en-US" dirty="0"/>
              <a:t>Accident Only Plans</a:t>
            </a:r>
          </a:p>
          <a:p>
            <a:r>
              <a:rPr lang="en-US" dirty="0"/>
              <a:t>Hospital Indemnity Plans</a:t>
            </a:r>
          </a:p>
          <a:p>
            <a:r>
              <a:rPr lang="en-US" dirty="0"/>
              <a:t>Disease Specific Plans and other types of Limited Benefit Plans.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59626"/>
      </p:ext>
    </p:extLst>
  </p:cSld>
  <p:clrMapOvr>
    <a:masterClrMapping/>
  </p:clrMapOvr>
</p:sld>
</file>

<file path=ppt/theme/theme1.xml><?xml version="1.0" encoding="utf-8"?>
<a:theme xmlns:a="http://schemas.openxmlformats.org/drawingml/2006/main" name="PP_Master Slide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be6873-b11b-4681-8df7-03100aa59dcb">
      <UserInfo>
        <DisplayName>Sara Worten</DisplayName>
        <AccountId>132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E25389710FE4FBCD578BAD5C17D5C" ma:contentTypeVersion="5" ma:contentTypeDescription="Create a new document." ma:contentTypeScope="" ma:versionID="9baf950a213105880a1a9db65dd075e6">
  <xsd:schema xmlns:xsd="http://www.w3.org/2001/XMLSchema" xmlns:xs="http://www.w3.org/2001/XMLSchema" xmlns:p="http://schemas.microsoft.com/office/2006/metadata/properties" xmlns:ns3="11be6873-b11b-4681-8df7-03100aa59dcb" xmlns:ns4="7cc876c3-1f77-40bc-8f1f-745f4d6cf5d8" targetNamespace="http://schemas.microsoft.com/office/2006/metadata/properties" ma:root="true" ma:fieldsID="a07dee2d1322412707c833bb47720d00" ns3:_="" ns4:_="">
    <xsd:import namespace="11be6873-b11b-4681-8df7-03100aa59dcb"/>
    <xsd:import namespace="7cc876c3-1f77-40bc-8f1f-745f4d6cf5d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e6873-b11b-4681-8df7-03100aa59d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876c3-1f77-40bc-8f1f-745f4d6cf5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B0798-B793-416A-B590-7AC90607FC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F6F6F-AA7C-476F-BAC3-7EB6EC54A6FC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cc876c3-1f77-40bc-8f1f-745f4d6cf5d8"/>
    <ds:schemaRef ds:uri="11be6873-b11b-4681-8df7-03100aa59dcb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97D5B7A-55B4-4DE9-BBC0-8614892D0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e6873-b11b-4681-8df7-03100aa59dcb"/>
    <ds:schemaRef ds:uri="7cc876c3-1f77-40bc-8f1f-745f4d6cf5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PP_Master Slide_Red</Template>
  <TotalTime>551</TotalTime>
  <Words>891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Aleo</vt:lpstr>
      <vt:lpstr>Arial</vt:lpstr>
      <vt:lpstr>Calibri</vt:lpstr>
      <vt:lpstr>Catamaran</vt:lpstr>
      <vt:lpstr>Wingdings</vt:lpstr>
      <vt:lpstr>PP_Master Slide_Red</vt:lpstr>
      <vt:lpstr>Insurance &amp; Health Care options </vt:lpstr>
      <vt:lpstr>Message from Oklahoma Insurance Department</vt:lpstr>
      <vt:lpstr>Check COBRA Option</vt:lpstr>
      <vt:lpstr>Check Family Options</vt:lpstr>
      <vt:lpstr>Apply for Unemployment Insurance to Maximize American Rescue Plan Benefits  </vt:lpstr>
      <vt:lpstr>ACA Compliant Policies Protect You</vt:lpstr>
      <vt:lpstr>American Rescue Plan</vt:lpstr>
      <vt:lpstr>American Rescue Plan</vt:lpstr>
      <vt:lpstr>Other Types of Individual Insurance</vt:lpstr>
      <vt:lpstr>Health Care Plans NOT Insurance</vt:lpstr>
      <vt:lpstr>Other Government Plans</vt:lpstr>
      <vt:lpstr>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</dc:title>
  <dc:creator>Rebecca Ross</dc:creator>
  <cp:lastModifiedBy>Rebecca Ross</cp:lastModifiedBy>
  <cp:revision>4</cp:revision>
  <cp:lastPrinted>2021-08-26T15:53:47Z</cp:lastPrinted>
  <dcterms:created xsi:type="dcterms:W3CDTF">2021-04-23T15:00:11Z</dcterms:created>
  <dcterms:modified xsi:type="dcterms:W3CDTF">2021-08-26T16:33:36Z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0x010100F3BE25389710FE4FBCD578BAD5C17D5C</vt:lpwstr>
  </property>
</Properties>
</file>