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5"/>
  </p:notesMasterIdLst>
  <p:handoutMasterIdLst>
    <p:handoutMasterId r:id="rId16"/>
  </p:handoutMasterIdLst>
  <p:sldIdLst>
    <p:sldId id="257" r:id="rId5"/>
    <p:sldId id="274" r:id="rId6"/>
    <p:sldId id="271" r:id="rId7"/>
    <p:sldId id="264" r:id="rId8"/>
    <p:sldId id="268" r:id="rId9"/>
    <p:sldId id="272" r:id="rId10"/>
    <p:sldId id="267" r:id="rId11"/>
    <p:sldId id="259" r:id="rId12"/>
    <p:sldId id="258" r:id="rId13"/>
    <p:sldId id="266"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White" initials="RW" lastIdx="1" clrIdx="0">
    <p:extLst>
      <p:ext uri="{19B8F6BF-5375-455C-9EA6-DF929625EA0E}">
        <p15:presenceInfo xmlns:p15="http://schemas.microsoft.com/office/powerpoint/2012/main" userId="S::Ronald.White@oid.ok.gov::c3349a8c-455f-417a-8ec8-040ec3119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87ED50-B08A-4980-AE08-427F19971372}"/>
              </a:ext>
            </a:extLst>
          </p:cNvPr>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2A6B68-545D-4507-969A-0A038F3453D3}"/>
              </a:ext>
            </a:extLst>
          </p:cNvPr>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1333541B-E554-4442-97F7-903F6DFF3361}" type="datetime1">
              <a:rPr lang="en-US" smtClean="0"/>
              <a:t>4/13/2021</a:t>
            </a:fld>
            <a:endParaRPr lang="en-US" dirty="0"/>
          </a:p>
        </p:txBody>
      </p:sp>
      <p:sp>
        <p:nvSpPr>
          <p:cNvPr id="4" name="Footer Placeholder 3">
            <a:extLst>
              <a:ext uri="{FF2B5EF4-FFF2-40B4-BE49-F238E27FC236}">
                <a16:creationId xmlns:a16="http://schemas.microsoft.com/office/drawing/2014/main" id="{8C8C5923-CC10-463B-B34E-2B4BA55ACC2E}"/>
              </a:ext>
            </a:extLst>
          </p:cNvPr>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C800A-20FA-4518-8BC9-1DB01B42B3BD}"/>
              </a:ext>
            </a:extLst>
          </p:cNvPr>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063BDEE2-85EB-472D-8A01-8310E1BEB2A6}" type="slidenum">
              <a:rPr lang="en-US" smtClean="0"/>
              <a:t>‹#›</a:t>
            </a:fld>
            <a:endParaRPr lang="en-US" dirty="0"/>
          </a:p>
        </p:txBody>
      </p:sp>
    </p:spTree>
    <p:extLst>
      <p:ext uri="{BB962C8B-B14F-4D97-AF65-F5344CB8AC3E}">
        <p14:creationId xmlns:p14="http://schemas.microsoft.com/office/powerpoint/2010/main" val="6208232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AAA0CB89-3369-4CE4-97EC-5CEDE1BADFDB}" type="datetime1">
              <a:rPr lang="en-US" smtClean="0"/>
              <a:t>4/13/2021</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6273270F-176E-4211-8151-2A8C87F488E8}" type="slidenum">
              <a:rPr lang="en-US" smtClean="0"/>
              <a:t>‹#›</a:t>
            </a:fld>
            <a:endParaRPr lang="en-US" dirty="0"/>
          </a:p>
        </p:txBody>
      </p:sp>
    </p:spTree>
    <p:extLst>
      <p:ext uri="{BB962C8B-B14F-4D97-AF65-F5344CB8AC3E}">
        <p14:creationId xmlns:p14="http://schemas.microsoft.com/office/powerpoint/2010/main" val="317050185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2693988"/>
            <a:ext cx="10363200" cy="1470025"/>
          </a:xfrm>
        </p:spPr>
        <p:txBody>
          <a:bodyPr/>
          <a:lstStyle>
            <a:lvl1pPr algn="l">
              <a:defRPr b="1" cap="all" baseline="0">
                <a:solidFill>
                  <a:srgbClr val="535E75"/>
                </a:solidFill>
                <a:latin typeface="Aleo" panose="00000500000000000000" pitchFamily="2" charset="0"/>
              </a:defRPr>
            </a:lvl1pPr>
          </a:lstStyle>
          <a:p>
            <a:r>
              <a:rPr lang="en-US"/>
              <a:t>TITLE OF PRESENTATION</a:t>
            </a:r>
          </a:p>
        </p:txBody>
      </p:sp>
      <p:sp>
        <p:nvSpPr>
          <p:cNvPr id="3" name="Subtitle 2"/>
          <p:cNvSpPr>
            <a:spLocks noGrp="1"/>
          </p:cNvSpPr>
          <p:nvPr>
            <p:ph type="subTitle" idx="1" hasCustomPrompt="1"/>
          </p:nvPr>
        </p:nvSpPr>
        <p:spPr>
          <a:xfrm>
            <a:off x="914400" y="4267200"/>
            <a:ext cx="8534400" cy="914400"/>
          </a:xfrm>
        </p:spPr>
        <p:txBody>
          <a:bodyPr/>
          <a:lstStyle>
            <a:lvl1pPr marL="0" indent="0" algn="l">
              <a:lnSpc>
                <a:spcPts val="3000"/>
              </a:lnSpc>
              <a:spcBef>
                <a:spcPts val="0"/>
              </a:spcBef>
              <a:buNone/>
              <a:defRPr b="0" baseline="0">
                <a:solidFill>
                  <a:srgbClr val="535E75"/>
                </a:solidFill>
                <a:latin typeface="Catamaran" panose="00000500000000000000" pitchFamily="2" charset="0"/>
                <a:cs typeface="Catamaran"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of presenter</a:t>
            </a:r>
          </a:p>
          <a:p>
            <a:r>
              <a:rPr lang="en-US"/>
              <a:t>Date</a:t>
            </a:r>
          </a:p>
        </p:txBody>
      </p:sp>
    </p:spTree>
    <p:extLst>
      <p:ext uri="{BB962C8B-B14F-4D97-AF65-F5344CB8AC3E}">
        <p14:creationId xmlns:p14="http://schemas.microsoft.com/office/powerpoint/2010/main" val="112047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title" hasCustomPrompt="1"/>
          </p:nvPr>
        </p:nvSpPr>
        <p:spPr/>
        <p:txBody>
          <a:bodyPr/>
          <a:lstStyle>
            <a:lvl1pPr algn="l">
              <a:defRPr sz="7200" baseline="0">
                <a:solidFill>
                  <a:srgbClr val="535E75"/>
                </a:solidFill>
                <a:latin typeface="Aleo" panose="00000500000000000000" pitchFamily="2" charset="0"/>
              </a:defRPr>
            </a:lvl1pPr>
          </a:lstStyle>
          <a:p>
            <a:r>
              <a:rPr lang="en-US"/>
              <a:t>Header</a:t>
            </a:r>
          </a:p>
        </p:txBody>
      </p:sp>
      <p:sp>
        <p:nvSpPr>
          <p:cNvPr id="3" name="Content Placeholder 2"/>
          <p:cNvSpPr>
            <a:spLocks noGrp="1"/>
          </p:cNvSpPr>
          <p:nvPr>
            <p:ph idx="1" hasCustomPrompt="1"/>
          </p:nvPr>
        </p:nvSpPr>
        <p:spPr/>
        <p:txBody>
          <a:bodyPr>
            <a:normAutofit/>
          </a:bodyPr>
          <a:lstStyle>
            <a:lvl1pPr>
              <a:defRPr sz="2800">
                <a:solidFill>
                  <a:srgbClr val="535E75"/>
                </a:solidFill>
                <a:latin typeface="Catamaran" panose="00000500000000000000" pitchFamily="2" charset="0"/>
                <a:cs typeface="Catamaran" panose="00000500000000000000"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a:t>
            </a:r>
          </a:p>
          <a:p>
            <a:pPr lvl="0"/>
            <a:r>
              <a:rPr lang="en-US"/>
              <a:t>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a:t>
            </a:r>
            <a:r>
              <a:rPr lang="en-US"/>
              <a:t> Lorem ipsum dolor sit </a:t>
            </a:r>
          </a:p>
          <a:p>
            <a:pPr lvl="0"/>
            <a:r>
              <a:rPr lang="en-US" err="1"/>
              <a:t>amet</a:t>
            </a:r>
            <a:r>
              <a:rPr lang="en-US"/>
              <a:t>, </a:t>
            </a:r>
            <a:r>
              <a:rPr lang="en-US" err="1"/>
              <a:t>consectetuer</a:t>
            </a:r>
            <a:r>
              <a:rPr lang="en-US"/>
              <a:t> </a:t>
            </a:r>
            <a:r>
              <a:rPr lang="en-US" err="1"/>
              <a:t>adipiscing</a:t>
            </a:r>
            <a:r>
              <a:rPr lang="en-US"/>
              <a:t> </a:t>
            </a:r>
            <a:r>
              <a:rPr lang="en-US" err="1"/>
              <a:t>elit</a:t>
            </a:r>
            <a:r>
              <a:rPr lang="en-US"/>
              <a:t>, my </a:t>
            </a:r>
            <a:r>
              <a:rPr lang="en-US" err="1"/>
              <a:t>nibh</a:t>
            </a:r>
            <a:r>
              <a:rPr lang="en-US"/>
              <a:t> </a:t>
            </a:r>
            <a:r>
              <a:rPr lang="en-US" err="1"/>
              <a:t>eu</a:t>
            </a:r>
            <a:endParaRPr lang="en-US"/>
          </a:p>
        </p:txBody>
      </p:sp>
    </p:spTree>
    <p:extLst>
      <p:ext uri="{BB962C8B-B14F-4D97-AF65-F5344CB8AC3E}">
        <p14:creationId xmlns:p14="http://schemas.microsoft.com/office/powerpoint/2010/main" val="101404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title" hasCustomPrompt="1"/>
          </p:nvPr>
        </p:nvSpPr>
        <p:spPr>
          <a:xfrm rot="16200000">
            <a:off x="-1403349" y="2520951"/>
            <a:ext cx="6858002" cy="1816100"/>
          </a:xfrm>
        </p:spPr>
        <p:txBody>
          <a:bodyPr anchor="t">
            <a:noAutofit/>
          </a:bodyPr>
          <a:lstStyle>
            <a:lvl1pPr algn="ctr">
              <a:defRPr sz="9600" b="1" cap="all">
                <a:solidFill>
                  <a:schemeClr val="bg1">
                    <a:alpha val="40000"/>
                  </a:schemeClr>
                </a:solidFill>
                <a:latin typeface="Aleo" panose="00000500000000000000" pitchFamily="2" charset="0"/>
              </a:defRPr>
            </a:lvl1pPr>
          </a:lstStyle>
          <a:p>
            <a:r>
              <a:rPr lang="en-US"/>
              <a:t>SUBJECT</a:t>
            </a:r>
          </a:p>
        </p:txBody>
      </p:sp>
      <p:sp>
        <p:nvSpPr>
          <p:cNvPr id="8" name="Title 1"/>
          <p:cNvSpPr txBox="1">
            <a:spLocks/>
          </p:cNvSpPr>
          <p:nvPr userDrawn="1"/>
        </p:nvSpPr>
        <p:spPr>
          <a:xfrm>
            <a:off x="5791200" y="274638"/>
            <a:ext cx="5486400" cy="94456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7200" kern="1200" baseline="0">
                <a:solidFill>
                  <a:srgbClr val="535E75"/>
                </a:solidFill>
                <a:latin typeface="Aleo" panose="00000500000000000000" pitchFamily="2" charset="0"/>
                <a:ea typeface="+mj-ea"/>
                <a:cs typeface="+mj-cs"/>
              </a:defRPr>
            </a:lvl1pPr>
          </a:lstStyle>
          <a:p>
            <a:r>
              <a:rPr lang="en-US" sz="6000" dirty="0"/>
              <a:t>Header</a:t>
            </a:r>
          </a:p>
        </p:txBody>
      </p:sp>
      <p:sp>
        <p:nvSpPr>
          <p:cNvPr id="9" name="Title 1"/>
          <p:cNvSpPr txBox="1">
            <a:spLocks/>
          </p:cNvSpPr>
          <p:nvPr userDrawn="1"/>
        </p:nvSpPr>
        <p:spPr>
          <a:xfrm>
            <a:off x="5791200" y="991766"/>
            <a:ext cx="5486400" cy="60843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7200" kern="1200" baseline="0">
                <a:solidFill>
                  <a:srgbClr val="535E75"/>
                </a:solidFill>
                <a:latin typeface="Aleo" panose="00000500000000000000" pitchFamily="2" charset="0"/>
                <a:ea typeface="+mj-ea"/>
                <a:cs typeface="+mj-cs"/>
              </a:defRPr>
            </a:lvl1pPr>
          </a:lstStyle>
          <a:p>
            <a:r>
              <a:rPr lang="en-US" sz="2800" dirty="0"/>
              <a:t>sub-header</a:t>
            </a:r>
          </a:p>
        </p:txBody>
      </p:sp>
      <p:sp>
        <p:nvSpPr>
          <p:cNvPr id="10" name="Content Placeholder 2"/>
          <p:cNvSpPr>
            <a:spLocks noGrp="1"/>
          </p:cNvSpPr>
          <p:nvPr>
            <p:ph idx="1" hasCustomPrompt="1"/>
          </p:nvPr>
        </p:nvSpPr>
        <p:spPr>
          <a:xfrm>
            <a:off x="5892800" y="1828800"/>
            <a:ext cx="5486400" cy="3962400"/>
          </a:xfrm>
        </p:spPr>
        <p:txBody>
          <a:bodyPr>
            <a:normAutofit/>
          </a:bodyPr>
          <a:lstStyle>
            <a:lvl1pPr marL="0" indent="0">
              <a:buNone/>
              <a:defRPr sz="2000">
                <a:solidFill>
                  <a:srgbClr val="535E75"/>
                </a:solidFill>
                <a:latin typeface="Catamaran" panose="00000500000000000000" pitchFamily="2" charset="0"/>
                <a:cs typeface="Catamaran" panose="00000500000000000000"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a:t>
            </a:r>
          </a:p>
          <a:p>
            <a:pPr lvl="0"/>
            <a:r>
              <a:rPr lang="en-US" err="1"/>
              <a:t>amet</a:t>
            </a:r>
            <a:r>
              <a:rPr lang="en-US"/>
              <a:t>, </a:t>
            </a:r>
            <a:r>
              <a:rPr lang="en-US" err="1"/>
              <a:t>consectetuer</a:t>
            </a:r>
            <a:r>
              <a:rPr lang="en-US"/>
              <a:t> </a:t>
            </a:r>
            <a:r>
              <a:rPr lang="en-US" err="1"/>
              <a:t>adipiscing</a:t>
            </a:r>
            <a:r>
              <a:rPr lang="en-US"/>
              <a:t> </a:t>
            </a:r>
            <a:r>
              <a:rPr lang="en-US" err="1"/>
              <a:t>elit</a:t>
            </a:r>
            <a:r>
              <a:rPr lang="en-US"/>
              <a:t>, my </a:t>
            </a:r>
            <a:r>
              <a:rPr lang="en-US" err="1"/>
              <a:t>nibh</a:t>
            </a:r>
            <a:r>
              <a:rPr lang="en-US"/>
              <a:t> </a:t>
            </a:r>
            <a:r>
              <a:rPr lang="en-US" err="1"/>
              <a:t>eu</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a:t>
            </a:r>
          </a:p>
          <a:p>
            <a:pPr lvl="0"/>
            <a:r>
              <a:rPr lang="en-US" err="1"/>
              <a:t>amet</a:t>
            </a:r>
            <a:r>
              <a:rPr lang="en-US"/>
              <a:t>, </a:t>
            </a:r>
            <a:r>
              <a:rPr lang="en-US" err="1"/>
              <a:t>consectetuer</a:t>
            </a:r>
            <a:r>
              <a:rPr lang="en-US"/>
              <a:t> </a:t>
            </a:r>
            <a:r>
              <a:rPr lang="en-US" err="1"/>
              <a:t>adipiscing</a:t>
            </a:r>
            <a:r>
              <a:rPr lang="en-US"/>
              <a:t> </a:t>
            </a:r>
            <a:r>
              <a:rPr lang="en-US" err="1"/>
              <a:t>elit</a:t>
            </a:r>
            <a:r>
              <a:rPr lang="en-US"/>
              <a:t>, my </a:t>
            </a:r>
          </a:p>
          <a:p>
            <a:pPr lvl="0"/>
            <a:endParaRPr lang="en-US"/>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a:t>
            </a:r>
          </a:p>
        </p:txBody>
      </p:sp>
    </p:spTree>
    <p:extLst>
      <p:ext uri="{BB962C8B-B14F-4D97-AF65-F5344CB8AC3E}">
        <p14:creationId xmlns:p14="http://schemas.microsoft.com/office/powerpoint/2010/main" val="316554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title" hasCustomPrompt="1"/>
          </p:nvPr>
        </p:nvSpPr>
        <p:spPr>
          <a:xfrm>
            <a:off x="609600" y="274638"/>
            <a:ext cx="5384800" cy="1143000"/>
          </a:xfrm>
        </p:spPr>
        <p:txBody>
          <a:bodyPr/>
          <a:lstStyle>
            <a:lvl1pPr algn="l">
              <a:defRPr sz="6000">
                <a:solidFill>
                  <a:srgbClr val="535E75"/>
                </a:solidFill>
                <a:latin typeface="Aleo" panose="00000500000000000000" pitchFamily="2" charset="0"/>
              </a:defRPr>
            </a:lvl1pPr>
          </a:lstStyle>
          <a:p>
            <a:r>
              <a:rPr lang="en-US"/>
              <a:t>Header</a:t>
            </a:r>
          </a:p>
        </p:txBody>
      </p:sp>
      <p:sp>
        <p:nvSpPr>
          <p:cNvPr id="3" name="Content Placeholder 2"/>
          <p:cNvSpPr>
            <a:spLocks noGrp="1"/>
          </p:cNvSpPr>
          <p:nvPr>
            <p:ph sz="half" idx="1" hasCustomPrompt="1"/>
          </p:nvPr>
        </p:nvSpPr>
        <p:spPr>
          <a:xfrm>
            <a:off x="609600" y="1600201"/>
            <a:ext cx="2641600" cy="2209800"/>
          </a:xfrm>
        </p:spPr>
        <p:txBody>
          <a:bodyPr>
            <a:normAutofit/>
          </a:bodyPr>
          <a:lstStyle>
            <a:lvl1pPr marL="0" indent="0">
              <a:buNone/>
              <a:defRPr sz="1400">
                <a:solidFill>
                  <a:srgbClr val="535E75"/>
                </a:solidFill>
                <a:latin typeface="Catamaran" panose="00000500000000000000" pitchFamily="2" charset="0"/>
                <a:cs typeface="Catamaran" panose="00000500000000000000" pitchFamily="2" charset="0"/>
              </a:defRPr>
            </a:lvl1pPr>
            <a:lvl2pPr>
              <a:defRPr sz="2400">
                <a:solidFill>
                  <a:srgbClr val="535E75"/>
                </a:solidFill>
                <a:latin typeface="Catamaran" panose="00000500000000000000" pitchFamily="2" charset="0"/>
                <a:cs typeface="Catamaran" panose="00000500000000000000" pitchFamily="2" charset="0"/>
              </a:defRPr>
            </a:lvl2pPr>
            <a:lvl3pPr>
              <a:defRPr sz="2000">
                <a:solidFill>
                  <a:srgbClr val="535E75"/>
                </a:solidFill>
                <a:latin typeface="Catamaran" panose="00000500000000000000" pitchFamily="2" charset="0"/>
                <a:cs typeface="Catamaran" panose="00000500000000000000" pitchFamily="2" charset="0"/>
              </a:defRPr>
            </a:lvl3pPr>
            <a:lvl4pPr>
              <a:defRPr sz="1800">
                <a:solidFill>
                  <a:srgbClr val="535E75"/>
                </a:solidFill>
                <a:latin typeface="Catamaran" panose="00000500000000000000" pitchFamily="2" charset="0"/>
                <a:cs typeface="Catamaran" panose="00000500000000000000" pitchFamily="2" charset="0"/>
              </a:defRPr>
            </a:lvl4pPr>
            <a:lvl5pPr>
              <a:defRPr sz="1800">
                <a:solidFill>
                  <a:srgbClr val="535E75"/>
                </a:solidFill>
                <a:latin typeface="Catamaran" panose="00000500000000000000" pitchFamily="2" charset="0"/>
                <a:cs typeface="Catamaran" panose="00000500000000000000" pitchFamily="2" charset="0"/>
              </a:defRPr>
            </a:lvl5pPr>
            <a:lvl6pPr>
              <a:defRPr sz="1800"/>
            </a:lvl6pPr>
            <a:lvl7pPr>
              <a:defRPr sz="1800"/>
            </a:lvl7pPr>
            <a:lvl8pPr>
              <a:defRPr sz="1800"/>
            </a:lvl8pPr>
            <a:lvl9pPr>
              <a:defRPr sz="18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a:t>
            </a:r>
            <a:r>
              <a:rPr lang="en-US"/>
              <a:t> Lorem ipsum dolor</a:t>
            </a:r>
          </a:p>
        </p:txBody>
      </p:sp>
      <p:sp>
        <p:nvSpPr>
          <p:cNvPr id="9" name="Content Placeholder 2"/>
          <p:cNvSpPr>
            <a:spLocks noGrp="1"/>
          </p:cNvSpPr>
          <p:nvPr>
            <p:ph sz="half" idx="10" hasCustomPrompt="1"/>
          </p:nvPr>
        </p:nvSpPr>
        <p:spPr>
          <a:xfrm>
            <a:off x="3454400" y="1600200"/>
            <a:ext cx="2641600" cy="2209800"/>
          </a:xfrm>
        </p:spPr>
        <p:txBody>
          <a:bodyPr>
            <a:normAutofit/>
          </a:bodyPr>
          <a:lstStyle>
            <a:lvl1pPr marL="0" indent="0">
              <a:buNone/>
              <a:defRPr sz="1400">
                <a:solidFill>
                  <a:srgbClr val="535E75"/>
                </a:solidFill>
                <a:latin typeface="Catamaran" panose="00000500000000000000" pitchFamily="2" charset="0"/>
                <a:cs typeface="Catamaran" panose="00000500000000000000" pitchFamily="2" charset="0"/>
              </a:defRPr>
            </a:lvl1pPr>
            <a:lvl2pPr>
              <a:defRPr sz="2400">
                <a:solidFill>
                  <a:srgbClr val="535E75"/>
                </a:solidFill>
                <a:latin typeface="Catamaran" panose="00000500000000000000" pitchFamily="2" charset="0"/>
                <a:cs typeface="Catamaran" panose="00000500000000000000" pitchFamily="2" charset="0"/>
              </a:defRPr>
            </a:lvl2pPr>
            <a:lvl3pPr>
              <a:defRPr sz="2000">
                <a:solidFill>
                  <a:srgbClr val="535E75"/>
                </a:solidFill>
                <a:latin typeface="Catamaran" panose="00000500000000000000" pitchFamily="2" charset="0"/>
                <a:cs typeface="Catamaran" panose="00000500000000000000" pitchFamily="2" charset="0"/>
              </a:defRPr>
            </a:lvl3pPr>
            <a:lvl4pPr>
              <a:defRPr sz="1800">
                <a:solidFill>
                  <a:srgbClr val="535E75"/>
                </a:solidFill>
                <a:latin typeface="Catamaran" panose="00000500000000000000" pitchFamily="2" charset="0"/>
                <a:cs typeface="Catamaran" panose="00000500000000000000" pitchFamily="2" charset="0"/>
              </a:defRPr>
            </a:lvl4pPr>
            <a:lvl5pPr>
              <a:defRPr sz="1800">
                <a:solidFill>
                  <a:srgbClr val="535E75"/>
                </a:solidFill>
                <a:latin typeface="Catamaran" panose="00000500000000000000" pitchFamily="2" charset="0"/>
                <a:cs typeface="Catamaran" panose="00000500000000000000" pitchFamily="2" charset="0"/>
              </a:defRPr>
            </a:lvl5pPr>
            <a:lvl6pPr>
              <a:defRPr sz="1800"/>
            </a:lvl6pPr>
            <a:lvl7pPr>
              <a:defRPr sz="1800"/>
            </a:lvl7pPr>
            <a:lvl8pPr>
              <a:defRPr sz="1800"/>
            </a:lvl8pPr>
            <a:lvl9pPr>
              <a:defRPr sz="18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a:t>
            </a:r>
            <a:r>
              <a:rPr lang="en-US"/>
              <a:t> Lorem ipsum dolor</a:t>
            </a:r>
          </a:p>
        </p:txBody>
      </p:sp>
      <p:sp>
        <p:nvSpPr>
          <p:cNvPr id="10" name="Content Placeholder 2"/>
          <p:cNvSpPr>
            <a:spLocks noGrp="1"/>
          </p:cNvSpPr>
          <p:nvPr>
            <p:ph sz="half" idx="11" hasCustomPrompt="1"/>
          </p:nvPr>
        </p:nvSpPr>
        <p:spPr>
          <a:xfrm>
            <a:off x="649161" y="3886200"/>
            <a:ext cx="2641600" cy="2209800"/>
          </a:xfrm>
        </p:spPr>
        <p:txBody>
          <a:bodyPr>
            <a:normAutofit/>
          </a:bodyPr>
          <a:lstStyle>
            <a:lvl1pPr marL="0" indent="0">
              <a:buNone/>
              <a:defRPr sz="1400">
                <a:solidFill>
                  <a:srgbClr val="535E75"/>
                </a:solidFill>
                <a:latin typeface="Catamaran" panose="00000500000000000000" pitchFamily="2" charset="0"/>
                <a:cs typeface="Catamaran" panose="00000500000000000000" pitchFamily="2" charset="0"/>
              </a:defRPr>
            </a:lvl1pPr>
            <a:lvl2pPr>
              <a:defRPr sz="2400">
                <a:solidFill>
                  <a:srgbClr val="535E75"/>
                </a:solidFill>
                <a:latin typeface="Catamaran" panose="00000500000000000000" pitchFamily="2" charset="0"/>
                <a:cs typeface="Catamaran" panose="00000500000000000000" pitchFamily="2" charset="0"/>
              </a:defRPr>
            </a:lvl2pPr>
            <a:lvl3pPr>
              <a:defRPr sz="2000">
                <a:solidFill>
                  <a:srgbClr val="535E75"/>
                </a:solidFill>
                <a:latin typeface="Catamaran" panose="00000500000000000000" pitchFamily="2" charset="0"/>
                <a:cs typeface="Catamaran" panose="00000500000000000000" pitchFamily="2" charset="0"/>
              </a:defRPr>
            </a:lvl3pPr>
            <a:lvl4pPr>
              <a:defRPr sz="1800">
                <a:solidFill>
                  <a:srgbClr val="535E75"/>
                </a:solidFill>
                <a:latin typeface="Catamaran" panose="00000500000000000000" pitchFamily="2" charset="0"/>
                <a:cs typeface="Catamaran" panose="00000500000000000000" pitchFamily="2" charset="0"/>
              </a:defRPr>
            </a:lvl4pPr>
            <a:lvl5pPr>
              <a:defRPr sz="1800">
                <a:solidFill>
                  <a:srgbClr val="535E75"/>
                </a:solidFill>
                <a:latin typeface="Catamaran" panose="00000500000000000000" pitchFamily="2" charset="0"/>
                <a:cs typeface="Catamaran" panose="00000500000000000000" pitchFamily="2" charset="0"/>
              </a:defRPr>
            </a:lvl5pPr>
            <a:lvl6pPr>
              <a:defRPr sz="1800"/>
            </a:lvl6pPr>
            <a:lvl7pPr>
              <a:defRPr sz="1800"/>
            </a:lvl7pPr>
            <a:lvl8pPr>
              <a:defRPr sz="1800"/>
            </a:lvl8pPr>
            <a:lvl9pPr>
              <a:defRPr sz="18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a:t>
            </a:r>
            <a:r>
              <a:rPr lang="en-US"/>
              <a:t> Lorem ipsum dolor</a:t>
            </a:r>
          </a:p>
        </p:txBody>
      </p:sp>
      <p:sp>
        <p:nvSpPr>
          <p:cNvPr id="11" name="Content Placeholder 2"/>
          <p:cNvSpPr>
            <a:spLocks noGrp="1"/>
          </p:cNvSpPr>
          <p:nvPr>
            <p:ph sz="half" idx="12" hasCustomPrompt="1"/>
          </p:nvPr>
        </p:nvSpPr>
        <p:spPr>
          <a:xfrm>
            <a:off x="3493961" y="3886199"/>
            <a:ext cx="2641600" cy="2209800"/>
          </a:xfrm>
        </p:spPr>
        <p:txBody>
          <a:bodyPr>
            <a:normAutofit/>
          </a:bodyPr>
          <a:lstStyle>
            <a:lvl1pPr marL="0" indent="0">
              <a:buNone/>
              <a:defRPr sz="1400">
                <a:solidFill>
                  <a:srgbClr val="535E75"/>
                </a:solidFill>
                <a:latin typeface="Catamaran" panose="00000500000000000000" pitchFamily="2" charset="0"/>
                <a:cs typeface="Catamaran" panose="00000500000000000000" pitchFamily="2" charset="0"/>
              </a:defRPr>
            </a:lvl1pPr>
            <a:lvl2pPr>
              <a:defRPr sz="2400">
                <a:solidFill>
                  <a:srgbClr val="535E75"/>
                </a:solidFill>
                <a:latin typeface="Catamaran" panose="00000500000000000000" pitchFamily="2" charset="0"/>
                <a:cs typeface="Catamaran" panose="00000500000000000000" pitchFamily="2" charset="0"/>
              </a:defRPr>
            </a:lvl2pPr>
            <a:lvl3pPr>
              <a:defRPr sz="2000">
                <a:solidFill>
                  <a:srgbClr val="535E75"/>
                </a:solidFill>
                <a:latin typeface="Catamaran" panose="00000500000000000000" pitchFamily="2" charset="0"/>
                <a:cs typeface="Catamaran" panose="00000500000000000000" pitchFamily="2" charset="0"/>
              </a:defRPr>
            </a:lvl3pPr>
            <a:lvl4pPr>
              <a:defRPr sz="1800">
                <a:solidFill>
                  <a:srgbClr val="535E75"/>
                </a:solidFill>
                <a:latin typeface="Catamaran" panose="00000500000000000000" pitchFamily="2" charset="0"/>
                <a:cs typeface="Catamaran" panose="00000500000000000000" pitchFamily="2" charset="0"/>
              </a:defRPr>
            </a:lvl4pPr>
            <a:lvl5pPr>
              <a:defRPr sz="1800">
                <a:solidFill>
                  <a:srgbClr val="535E75"/>
                </a:solidFill>
                <a:latin typeface="Catamaran" panose="00000500000000000000" pitchFamily="2" charset="0"/>
                <a:cs typeface="Catamaran" panose="00000500000000000000" pitchFamily="2" charset="0"/>
              </a:defRPr>
            </a:lvl5pPr>
            <a:lvl6pPr>
              <a:defRPr sz="1800"/>
            </a:lvl6pPr>
            <a:lvl7pPr>
              <a:defRPr sz="1800"/>
            </a:lvl7pPr>
            <a:lvl8pPr>
              <a:defRPr sz="1800"/>
            </a:lvl8pPr>
            <a:lvl9pPr>
              <a:defRPr sz="18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euLorem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a:t>
            </a:r>
            <a:r>
              <a:rPr lang="en-US"/>
              <a:t> Lorem ipsum dolor</a:t>
            </a:r>
          </a:p>
        </p:txBody>
      </p:sp>
    </p:spTree>
    <p:extLst>
      <p:ext uri="{BB962C8B-B14F-4D97-AF65-F5344CB8AC3E}">
        <p14:creationId xmlns:p14="http://schemas.microsoft.com/office/powerpoint/2010/main" val="8709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Master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2" name="Title 1"/>
          <p:cNvSpPr>
            <a:spLocks noGrp="1"/>
          </p:cNvSpPr>
          <p:nvPr>
            <p:ph type="title" hasCustomPrompt="1"/>
          </p:nvPr>
        </p:nvSpPr>
        <p:spPr>
          <a:xfrm>
            <a:off x="0" y="1905000"/>
            <a:ext cx="12192000" cy="1143000"/>
          </a:xfrm>
        </p:spPr>
        <p:txBody>
          <a:bodyPr>
            <a:noAutofit/>
          </a:bodyPr>
          <a:lstStyle>
            <a:lvl1pPr>
              <a:defRPr sz="7200" b="1">
                <a:solidFill>
                  <a:schemeClr val="bg1"/>
                </a:solidFill>
                <a:latin typeface="Aleo" panose="00000500000000000000" pitchFamily="2" charset="0"/>
              </a:defRPr>
            </a:lvl1pPr>
          </a:lstStyle>
          <a:p>
            <a:r>
              <a:rPr lang="en-US"/>
              <a:t>THANK YOU</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5600" y="387318"/>
            <a:ext cx="6400800" cy="1306699"/>
          </a:xfrm>
          <a:prstGeom prst="rect">
            <a:avLst/>
          </a:prstGeom>
        </p:spPr>
      </p:pic>
      <p:sp>
        <p:nvSpPr>
          <p:cNvPr id="13" name="Title 1"/>
          <p:cNvSpPr txBox="1">
            <a:spLocks/>
          </p:cNvSpPr>
          <p:nvPr userDrawn="1"/>
        </p:nvSpPr>
        <p:spPr>
          <a:xfrm>
            <a:off x="1" y="6499926"/>
            <a:ext cx="12189291" cy="358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7200" b="1" kern="1200">
                <a:solidFill>
                  <a:schemeClr val="bg1"/>
                </a:solidFill>
                <a:latin typeface="Aleo" panose="00000500000000000000" pitchFamily="2" charset="0"/>
                <a:ea typeface="+mj-ea"/>
                <a:cs typeface="+mj-cs"/>
              </a:defRPr>
            </a:lvl1pPr>
          </a:lstStyle>
          <a:p>
            <a:pPr algn="ctr"/>
            <a:r>
              <a:rPr lang="en-US" sz="1600" b="0" baseline="0" dirty="0">
                <a:solidFill>
                  <a:schemeClr val="bg1">
                    <a:lumMod val="75000"/>
                  </a:schemeClr>
                </a:solidFill>
                <a:latin typeface="Catamaran" panose="00000500000000000000" pitchFamily="2" charset="0"/>
                <a:cs typeface="Catamaran" panose="00000500000000000000" pitchFamily="2" charset="0"/>
              </a:rPr>
              <a:t>Oklahoma Insurance Department   |   Insurance Commissioner Glen Mulready  </a:t>
            </a:r>
            <a:r>
              <a:rPr lang="en-US" sz="1600" b="0" dirty="0">
                <a:solidFill>
                  <a:schemeClr val="bg1">
                    <a:lumMod val="75000"/>
                  </a:schemeClr>
                </a:solidFill>
                <a:latin typeface="Catamaran" panose="00000500000000000000" pitchFamily="2" charset="0"/>
                <a:cs typeface="Catamaran" panose="00000500000000000000" pitchFamily="2" charset="0"/>
              </a:rPr>
              <a:t>|   800.522.0071</a:t>
            </a:r>
          </a:p>
        </p:txBody>
      </p:sp>
      <p:sp>
        <p:nvSpPr>
          <p:cNvPr id="17" name="Subtitle 2"/>
          <p:cNvSpPr>
            <a:spLocks noGrp="1"/>
          </p:cNvSpPr>
          <p:nvPr>
            <p:ph type="subTitle" idx="1" hasCustomPrompt="1"/>
          </p:nvPr>
        </p:nvSpPr>
        <p:spPr>
          <a:xfrm>
            <a:off x="4257759" y="4724400"/>
            <a:ext cx="5080000" cy="1143000"/>
          </a:xfrm>
        </p:spPr>
        <p:txBody>
          <a:bodyPr/>
          <a:lstStyle>
            <a:lvl1pPr marL="0" indent="0" algn="l">
              <a:lnSpc>
                <a:spcPts val="3000"/>
              </a:lnSpc>
              <a:spcBef>
                <a:spcPts val="0"/>
              </a:spcBef>
              <a:buNone/>
              <a:defRPr sz="3200" b="1" baseline="0">
                <a:solidFill>
                  <a:srgbClr val="535E75"/>
                </a:solidFill>
                <a:latin typeface="Catamaran" panose="00000500000000000000" pitchFamily="2" charset="0"/>
                <a:cs typeface="Catamaran"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of presenter</a:t>
            </a:r>
          </a:p>
          <a:p>
            <a:pPr algn="l"/>
            <a:r>
              <a:rPr lang="en-US" sz="2800" b="0">
                <a:solidFill>
                  <a:srgbClr val="535E75"/>
                </a:solidFill>
                <a:latin typeface="Catamaran" panose="00000500000000000000" pitchFamily="2" charset="0"/>
                <a:cs typeface="Catamaran" panose="00000500000000000000" pitchFamily="2" charset="0"/>
              </a:rPr>
              <a:t>Title</a:t>
            </a:r>
            <a:r>
              <a:rPr lang="en-US" sz="2800" b="0" baseline="0">
                <a:solidFill>
                  <a:srgbClr val="535E75"/>
                </a:solidFill>
                <a:latin typeface="Catamaran" panose="00000500000000000000" pitchFamily="2" charset="0"/>
                <a:cs typeface="Catamaran" panose="00000500000000000000" pitchFamily="2" charset="0"/>
              </a:rPr>
              <a:t> of Presenter</a:t>
            </a:r>
          </a:p>
          <a:p>
            <a:pPr algn="l"/>
            <a:r>
              <a:rPr lang="en-US" sz="2800" b="0" baseline="0">
                <a:solidFill>
                  <a:srgbClr val="535E75"/>
                </a:solidFill>
                <a:latin typeface="Catamaran" panose="00000500000000000000" pitchFamily="2" charset="0"/>
                <a:cs typeface="Catamaran" panose="00000500000000000000" pitchFamily="2" charset="0"/>
              </a:rPr>
              <a:t>Contact information</a:t>
            </a:r>
            <a:endParaRPr lang="en-US" sz="2800" b="0">
              <a:solidFill>
                <a:srgbClr val="535E75"/>
              </a:solidFill>
              <a:latin typeface="Catamaran" panose="00000500000000000000" pitchFamily="2" charset="0"/>
              <a:cs typeface="Catamaran" panose="00000500000000000000" pitchFamily="2" charset="0"/>
            </a:endParaRPr>
          </a:p>
        </p:txBody>
      </p:sp>
    </p:spTree>
    <p:extLst>
      <p:ext uri="{BB962C8B-B14F-4D97-AF65-F5344CB8AC3E}">
        <p14:creationId xmlns:p14="http://schemas.microsoft.com/office/powerpoint/2010/main" val="3857677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29EF7-5925-4F94-B294-3093A3B3D26D}" type="slidenum">
              <a:rPr lang="en-US" smtClean="0"/>
              <a:t>‹#›</a:t>
            </a:fld>
            <a:endParaRPr lang="en-US" dirty="0"/>
          </a:p>
        </p:txBody>
      </p:sp>
    </p:spTree>
    <p:extLst>
      <p:ext uri="{BB962C8B-B14F-4D97-AF65-F5344CB8AC3E}">
        <p14:creationId xmlns:p14="http://schemas.microsoft.com/office/powerpoint/2010/main" val="2038646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000" dirty="0">
                <a:latin typeface="+mj-lt"/>
              </a:rPr>
              <a:t>The Oklahoma</a:t>
            </a:r>
            <a:br>
              <a:rPr lang="en-US" sz="3000" dirty="0">
                <a:latin typeface="+mj-lt"/>
              </a:rPr>
            </a:br>
            <a:r>
              <a:rPr lang="en-US" sz="3000" dirty="0">
                <a:latin typeface="+mj-lt"/>
              </a:rPr>
              <a:t>Patient’s Right to pharmacy choice Act</a:t>
            </a:r>
            <a:br>
              <a:rPr lang="en-US" sz="3000" dirty="0">
                <a:latin typeface="+mj-lt"/>
              </a:rPr>
            </a:br>
            <a:r>
              <a:rPr lang="en-US" sz="3000" dirty="0">
                <a:latin typeface="+mj-lt"/>
              </a:rPr>
              <a:t>Advisory Committee Meeting</a:t>
            </a:r>
          </a:p>
        </p:txBody>
      </p:sp>
      <p:sp>
        <p:nvSpPr>
          <p:cNvPr id="5" name="Subtitle 4"/>
          <p:cNvSpPr>
            <a:spLocks noGrp="1"/>
          </p:cNvSpPr>
          <p:nvPr>
            <p:ph type="subTitle" idx="1"/>
          </p:nvPr>
        </p:nvSpPr>
        <p:spPr>
          <a:xfrm>
            <a:off x="2209800" y="4267200"/>
            <a:ext cx="6400800" cy="1676400"/>
          </a:xfrm>
        </p:spPr>
        <p:txBody>
          <a:bodyPr vert="horz" lIns="91440" tIns="45720" rIns="91440" bIns="45720" rtlCol="0" anchor="t">
            <a:normAutofit/>
          </a:bodyPr>
          <a:lstStyle/>
          <a:p>
            <a:endParaRPr lang="en-US" sz="1100" b="1" dirty="0">
              <a:latin typeface="+mn-lt"/>
            </a:endParaRPr>
          </a:p>
          <a:p>
            <a:r>
              <a:rPr lang="en-US" sz="2800" b="1" dirty="0">
                <a:latin typeface="+mn-lt"/>
              </a:rPr>
              <a:t>April 15, 2021</a:t>
            </a:r>
          </a:p>
        </p:txBody>
      </p:sp>
    </p:spTree>
    <p:extLst>
      <p:ext uri="{BB962C8B-B14F-4D97-AF65-F5344CB8AC3E}">
        <p14:creationId xmlns:p14="http://schemas.microsoft.com/office/powerpoint/2010/main" val="264433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000" dirty="0">
                <a:latin typeface="+mj-lt"/>
              </a:rPr>
              <a:t>The Oklahoma</a:t>
            </a:r>
            <a:br>
              <a:rPr lang="en-US" sz="3000" dirty="0">
                <a:latin typeface="+mj-lt"/>
              </a:rPr>
            </a:br>
            <a:r>
              <a:rPr lang="en-US" sz="3000" dirty="0">
                <a:latin typeface="+mj-lt"/>
              </a:rPr>
              <a:t>Patient’s Right to pharmacy choice Act</a:t>
            </a:r>
            <a:br>
              <a:rPr lang="en-US" sz="3000" dirty="0">
                <a:latin typeface="+mj-lt"/>
              </a:rPr>
            </a:br>
            <a:r>
              <a:rPr lang="en-US" sz="3000" dirty="0">
                <a:latin typeface="+mj-lt"/>
              </a:rPr>
              <a:t>Advisory Committee Meeting</a:t>
            </a:r>
          </a:p>
        </p:txBody>
      </p:sp>
      <p:sp>
        <p:nvSpPr>
          <p:cNvPr id="5" name="Subtitle 4"/>
          <p:cNvSpPr>
            <a:spLocks noGrp="1"/>
          </p:cNvSpPr>
          <p:nvPr>
            <p:ph type="subTitle" idx="1"/>
          </p:nvPr>
        </p:nvSpPr>
        <p:spPr>
          <a:xfrm>
            <a:off x="2684929" y="4760259"/>
            <a:ext cx="6400800" cy="1676400"/>
          </a:xfrm>
        </p:spPr>
        <p:txBody>
          <a:bodyPr vert="horz" lIns="91440" tIns="45720" rIns="91440" bIns="45720" rtlCol="0" anchor="t">
            <a:normAutofit/>
          </a:bodyPr>
          <a:lstStyle/>
          <a:p>
            <a:r>
              <a:rPr lang="en-US" sz="2800" b="1" dirty="0">
                <a:latin typeface="+mn-lt"/>
              </a:rPr>
              <a:t>Next Meeting May 20, 2021</a:t>
            </a:r>
          </a:p>
        </p:txBody>
      </p:sp>
    </p:spTree>
    <p:extLst>
      <p:ext uri="{BB962C8B-B14F-4D97-AF65-F5344CB8AC3E}">
        <p14:creationId xmlns:p14="http://schemas.microsoft.com/office/powerpoint/2010/main" val="215803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602A4-58F3-4880-A37C-F6E64C6B0CBB}"/>
              </a:ext>
            </a:extLst>
          </p:cNvPr>
          <p:cNvSpPr txBox="1"/>
          <p:nvPr/>
        </p:nvSpPr>
        <p:spPr>
          <a:xfrm>
            <a:off x="240145" y="652645"/>
            <a:ext cx="11711709" cy="4893647"/>
          </a:xfrm>
          <a:prstGeom prst="rect">
            <a:avLst/>
          </a:prstGeom>
          <a:noFill/>
        </p:spPr>
        <p:txBody>
          <a:bodyPr wrap="square">
            <a:spAutoFit/>
          </a:bodyPr>
          <a:lstStyle/>
          <a:p>
            <a:pPr marL="0" marR="0" algn="ctr">
              <a:spcBef>
                <a:spcPts val="0"/>
              </a:spcBef>
              <a:spcAft>
                <a:spcPts val="0"/>
              </a:spcAft>
              <a:tabLst>
                <a:tab pos="2971800" algn="ctr"/>
                <a:tab pos="5943600" algn="r"/>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PATIENT’S RIGHT TO PHARMACY CHOICE</a:t>
            </a:r>
          </a:p>
          <a:p>
            <a:pPr marL="0" marR="0" algn="ctr">
              <a:spcBef>
                <a:spcPts val="0"/>
              </a:spcBef>
              <a:spcAft>
                <a:spcPts val="0"/>
              </a:spcAft>
              <a:tabLst>
                <a:tab pos="2971800" algn="ctr"/>
                <a:tab pos="5943600" algn="r"/>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ADVISORY COMMITTEE</a:t>
            </a:r>
          </a:p>
          <a:p>
            <a:pPr marL="0" marR="0" algn="ctr">
              <a:lnSpc>
                <a:spcPct val="107000"/>
              </a:lnSpc>
              <a:spcBef>
                <a:spcPts val="0"/>
              </a:spcBef>
              <a:spcAft>
                <a:spcPts val="800"/>
              </a:spcAft>
              <a:tabLst>
                <a:tab pos="4448175" algn="l"/>
              </a:tabLst>
            </a:pP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AGENDA – EXHIBIT A</a:t>
            </a:r>
          </a:p>
          <a:p>
            <a:pPr marL="0" marR="0" algn="ctr">
              <a:lnSpc>
                <a:spcPct val="107000"/>
              </a:lnSpc>
              <a:spcBef>
                <a:spcPts val="0"/>
              </a:spcBef>
              <a:spcAft>
                <a:spcPts val="800"/>
              </a:spcAft>
              <a:tabLst>
                <a:tab pos="4448175" algn="l"/>
              </a:tabLs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448175" algn="l"/>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next special meeting of the Patient’s Right to Pharmacy Choice Advisory Committee as established by Insurance Commissioner Glen Mulready will be held on Thursday, April 15, 2021, at 10:00 am.  The meeting will take place via videoconference and in-person in the Public Conference Room of the Oklahoma Insurance Department, 400 NE 50</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Street, Oklahoma City, Oklahoma 73105.</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public meeting is being held consistent with the amendments to the Open Meeting Act, 25 O.S. § 301 et seq., signed into law by Gov. Stitt on February 8, 2021. See SB 1031, 2021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CONFERENCE LINE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+1-844-621-3956 United States (Toll Free) Conference ID: 182 526 7517#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The following advisory committee members will be attending via the WebEx virtual platform: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Mark Lewandowski, Jim Consedine, Melanie Maxwell, Bill Moore, The Honorable Bryan Dixon, Rose Thomas-Bendel, Toby Baldwin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The following OID staff will be attending via WebEx virtual platform: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Mike Rhoads, Kelli Price, Rick Wagnon and Benna Nye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Loss of connectivity: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If connection is lost at any time during this meeting, the meeting will be stopped and reconvened once connection is reestablished. If connection cannot be restored after thirty (30) minutes, the meeting will be stopped, and a special meeting will be scheduled.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Meeting Etiquette: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In an effort to provide the best connectivity for all virtual attendees, we ask that only the advisory members and OID staff use the video option when attending the meeting. All others attending virtually should join the meeting by audio connection only. Thank you for your cooperation.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71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1E0D1C-EB7D-4DB9-91F1-90A380E828A9}"/>
              </a:ext>
            </a:extLst>
          </p:cNvPr>
          <p:cNvSpPr txBox="1"/>
          <p:nvPr/>
        </p:nvSpPr>
        <p:spPr>
          <a:xfrm>
            <a:off x="3048000" y="1785766"/>
            <a:ext cx="6096000" cy="3095078"/>
          </a:xfrm>
          <a:prstGeom prst="rect">
            <a:avLst/>
          </a:prstGeom>
          <a:noFill/>
        </p:spPr>
        <p:txBody>
          <a:bodyPr wrap="square">
            <a:spAutoFit/>
          </a:bodyPr>
          <a:lstStyle/>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Call to Order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Committee Roll Call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Review and Approval of the Minutes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Staffing Changes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Follow-Up on GEO Access Reports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PBM Complaints and License Review</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mj-lt"/>
              <a:buAutoNum type="alphaL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Kelli Price, Managing Counsel, OK Insurance Department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mj-lt"/>
              <a:buAutoNum type="romanUcPeriod"/>
              <a:tabLst>
                <a:tab pos="4448175"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Adjournment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52548F0-5736-462B-AB12-439A13D8FEF0}"/>
              </a:ext>
            </a:extLst>
          </p:cNvPr>
          <p:cNvSpPr txBox="1"/>
          <p:nvPr/>
        </p:nvSpPr>
        <p:spPr>
          <a:xfrm>
            <a:off x="4331855" y="674255"/>
            <a:ext cx="2623282" cy="369332"/>
          </a:xfrm>
          <a:prstGeom prst="rect">
            <a:avLst/>
          </a:prstGeom>
          <a:noFill/>
        </p:spPr>
        <p:txBody>
          <a:bodyPr wrap="none" lIns="91440" tIns="45720" rIns="91440" bIns="45720" rtlCol="0" anchor="t">
            <a:spAutoFit/>
          </a:bodyPr>
          <a:lstStyle/>
          <a:p>
            <a:r>
              <a:rPr lang="en-US" b="1" dirty="0">
                <a:latin typeface="Times New Roman" panose="02020603050405020304" pitchFamily="18" charset="0"/>
                <a:cs typeface="Times New Roman" panose="02020603050405020304" pitchFamily="18" charset="0"/>
              </a:rPr>
              <a:t>Meeting Order 4/15/2021</a:t>
            </a:r>
          </a:p>
        </p:txBody>
      </p:sp>
    </p:spTree>
    <p:extLst>
      <p:ext uri="{BB962C8B-B14F-4D97-AF65-F5344CB8AC3E}">
        <p14:creationId xmlns:p14="http://schemas.microsoft.com/office/powerpoint/2010/main" val="35050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79DDE9-823C-473A-8B27-BF0AE3C5F60E}"/>
              </a:ext>
            </a:extLst>
          </p:cNvPr>
          <p:cNvSpPr txBox="1"/>
          <p:nvPr/>
        </p:nvSpPr>
        <p:spPr>
          <a:xfrm>
            <a:off x="1313895" y="692458"/>
            <a:ext cx="9490229" cy="3970318"/>
          </a:xfrm>
          <a:prstGeom prst="rect">
            <a:avLst/>
          </a:prstGeom>
          <a:noFill/>
        </p:spPr>
        <p:txBody>
          <a:bodyPr wrap="square" lIns="91440" tIns="45720" rIns="91440" bIns="45720" rtlCol="0" anchor="t">
            <a:spAutoFit/>
          </a:bodyPr>
          <a:lstStyle/>
          <a:p>
            <a:pPr algn="ctr"/>
            <a:endParaRPr lang="en-US" dirty="0"/>
          </a:p>
          <a:p>
            <a:pPr algn="ctr"/>
            <a:r>
              <a:rPr lang="en-US" b="1" dirty="0">
                <a:latin typeface="Times New Roman" panose="02020603050405020304" pitchFamily="18" charset="0"/>
                <a:cs typeface="Times New Roman" panose="02020603050405020304" pitchFamily="18" charset="0"/>
              </a:rPr>
              <a:t>Advisory Committee Meeting Handouts</a:t>
            </a:r>
          </a:p>
          <a:p>
            <a:pPr algn="ct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1.	Previous Meeting Minutes				</a:t>
            </a:r>
          </a:p>
          <a:p>
            <a:r>
              <a:rPr lang="en-US" b="1" dirty="0">
                <a:latin typeface="Times New Roman" panose="02020603050405020304" pitchFamily="18" charset="0"/>
                <a:cs typeface="Times New Roman" panose="02020603050405020304" pitchFamily="18" charset="0"/>
              </a:rPr>
              <a:t>			2. 	GeoAccess PBM Response Request</a:t>
            </a:r>
          </a:p>
          <a:p>
            <a:r>
              <a:rPr lang="en-US" b="1" dirty="0">
                <a:latin typeface="Times New Roman" panose="02020603050405020304" pitchFamily="18" charset="0"/>
                <a:cs typeface="Times New Roman" panose="02020603050405020304" pitchFamily="18" charset="0"/>
              </a:rPr>
              <a:t>			3. 	Transaction Fees PBM Response Request</a:t>
            </a:r>
          </a:p>
          <a:p>
            <a:r>
              <a:rPr lang="en-US" b="1" dirty="0">
                <a:latin typeface="Times New Roman" panose="02020603050405020304" pitchFamily="18" charset="0"/>
                <a:cs typeface="Times New Roman" panose="02020603050405020304" pitchFamily="18" charset="0"/>
              </a:rPr>
              <a:t>			4. 	Consumer PBM Complaint Website </a:t>
            </a:r>
          </a:p>
          <a:p>
            <a:r>
              <a:rPr lang="en-US" b="1" dirty="0">
                <a:latin typeface="Times New Roman" panose="02020603050405020304" pitchFamily="18" charset="0"/>
                <a:cs typeface="Times New Roman" panose="02020603050405020304" pitchFamily="18" charset="0"/>
              </a:rPr>
              <a:t>			5. 	List of Oklahoma Licensed PBMs</a:t>
            </a:r>
          </a:p>
          <a:p>
            <a:r>
              <a:rPr lang="en-US" b="1" dirty="0">
                <a:latin typeface="Times New Roman" panose="02020603050405020304" pitchFamily="18" charset="0"/>
                <a:cs typeface="Times New Roman" panose="02020603050405020304" pitchFamily="18" charset="0"/>
              </a:rPr>
              <a:t>                                                6. 	Inappropriate Site Letter to PBMs</a:t>
            </a:r>
          </a:p>
          <a:p>
            <a:r>
              <a:rPr lang="en-US" b="1" dirty="0">
                <a:latin typeface="Times New Roman" panose="02020603050405020304" pitchFamily="18" charset="0"/>
                <a:cs typeface="Times New Roman" panose="02020603050405020304" pitchFamily="18" charset="0"/>
              </a:rPr>
              <a:t>                                                7. 	PBM Credentialling Fee Letter</a:t>
            </a:r>
          </a:p>
          <a:p>
            <a:r>
              <a:rPr lang="en-US" b="1" dirty="0">
                <a:latin typeface="Times New Roman" panose="02020603050405020304" pitchFamily="18" charset="0"/>
                <a:cs typeface="Times New Roman" panose="02020603050405020304" pitchFamily="18" charset="0"/>
              </a:rPr>
              <a:t>                                                8. 	PBM Pharmacy Inquiry Letter</a:t>
            </a:r>
          </a:p>
          <a:p>
            <a:r>
              <a:rPr lang="en-US" b="1" dirty="0">
                <a:latin typeface="Times New Roman" panose="02020603050405020304" pitchFamily="18" charset="0"/>
                <a:cs typeface="Times New Roman" panose="02020603050405020304" pitchFamily="18" charset="0"/>
              </a:rPr>
              <a:t>                                                9. 	PBM Response Considered</a:t>
            </a:r>
          </a:p>
          <a:p>
            <a:r>
              <a:rPr lang="en-US" b="1" dirty="0">
                <a:cs typeface="Calibri"/>
              </a:rPr>
              <a:t>                                                     </a:t>
            </a:r>
          </a:p>
          <a:p>
            <a:r>
              <a:rPr lang="en-US" b="1" dirty="0">
                <a:cs typeface="Calibri"/>
              </a:rPr>
              <a:t>                                                    </a:t>
            </a:r>
          </a:p>
        </p:txBody>
      </p:sp>
    </p:spTree>
    <p:extLst>
      <p:ext uri="{BB962C8B-B14F-4D97-AF65-F5344CB8AC3E}">
        <p14:creationId xmlns:p14="http://schemas.microsoft.com/office/powerpoint/2010/main" val="99746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307E33-4B74-4581-B626-DE9666A190F9}"/>
              </a:ext>
            </a:extLst>
          </p:cNvPr>
          <p:cNvSpPr txBox="1"/>
          <p:nvPr/>
        </p:nvSpPr>
        <p:spPr>
          <a:xfrm>
            <a:off x="4826160" y="228852"/>
            <a:ext cx="2522159" cy="461665"/>
          </a:xfrm>
          <a:prstGeom prst="rect">
            <a:avLst/>
          </a:prstGeom>
          <a:noFill/>
        </p:spPr>
        <p:txBody>
          <a:bodyPr wrap="square" lIns="91440" tIns="45720" rIns="91440" bIns="45720" rtlCol="0" anchor="t">
            <a:spAutoFit/>
          </a:bodyPr>
          <a:lstStyle/>
          <a:p>
            <a:r>
              <a:rPr lang="en-US" sz="2400" dirty="0">
                <a:latin typeface="Times New Roman" panose="02020603050405020304" pitchFamily="18" charset="0"/>
                <a:cs typeface="Times New Roman" panose="02020603050405020304" pitchFamily="18" charset="0"/>
              </a:rPr>
              <a:t>GeoAccess</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Report</a:t>
            </a:r>
          </a:p>
        </p:txBody>
      </p:sp>
      <p:graphicFrame>
        <p:nvGraphicFramePr>
          <p:cNvPr id="8" name="Table 7">
            <a:extLst>
              <a:ext uri="{FF2B5EF4-FFF2-40B4-BE49-F238E27FC236}">
                <a16:creationId xmlns:a16="http://schemas.microsoft.com/office/drawing/2014/main" id="{F7F11C91-5368-4219-BFBC-59F6FA1ECA85}"/>
              </a:ext>
            </a:extLst>
          </p:cNvPr>
          <p:cNvGraphicFramePr>
            <a:graphicFrameLocks noGrp="1"/>
          </p:cNvGraphicFramePr>
          <p:nvPr>
            <p:extLst>
              <p:ext uri="{D42A27DB-BD31-4B8C-83A1-F6EECF244321}">
                <p14:modId xmlns:p14="http://schemas.microsoft.com/office/powerpoint/2010/main" val="836892547"/>
              </p:ext>
            </p:extLst>
          </p:nvPr>
        </p:nvGraphicFramePr>
        <p:xfrm>
          <a:off x="268431" y="727362"/>
          <a:ext cx="5249965" cy="5394982"/>
        </p:xfrm>
        <a:graphic>
          <a:graphicData uri="http://schemas.openxmlformats.org/drawingml/2006/table">
            <a:tbl>
              <a:tblPr>
                <a:tableStyleId>{5C22544A-7EE6-4342-B048-85BDC9FD1C3A}</a:tableStyleId>
              </a:tblPr>
              <a:tblGrid>
                <a:gridCol w="333874">
                  <a:extLst>
                    <a:ext uri="{9D8B030D-6E8A-4147-A177-3AD203B41FA5}">
                      <a16:colId xmlns:a16="http://schemas.microsoft.com/office/drawing/2014/main" val="3311370075"/>
                    </a:ext>
                  </a:extLst>
                </a:gridCol>
                <a:gridCol w="788959">
                  <a:extLst>
                    <a:ext uri="{9D8B030D-6E8A-4147-A177-3AD203B41FA5}">
                      <a16:colId xmlns:a16="http://schemas.microsoft.com/office/drawing/2014/main" val="710744918"/>
                    </a:ext>
                  </a:extLst>
                </a:gridCol>
                <a:gridCol w="776520">
                  <a:extLst>
                    <a:ext uri="{9D8B030D-6E8A-4147-A177-3AD203B41FA5}">
                      <a16:colId xmlns:a16="http://schemas.microsoft.com/office/drawing/2014/main" val="620027425"/>
                    </a:ext>
                  </a:extLst>
                </a:gridCol>
                <a:gridCol w="47131">
                  <a:extLst>
                    <a:ext uri="{9D8B030D-6E8A-4147-A177-3AD203B41FA5}">
                      <a16:colId xmlns:a16="http://schemas.microsoft.com/office/drawing/2014/main" val="1586809700"/>
                    </a:ext>
                  </a:extLst>
                </a:gridCol>
                <a:gridCol w="735044">
                  <a:extLst>
                    <a:ext uri="{9D8B030D-6E8A-4147-A177-3AD203B41FA5}">
                      <a16:colId xmlns:a16="http://schemas.microsoft.com/office/drawing/2014/main" val="4216346346"/>
                    </a:ext>
                  </a:extLst>
                </a:gridCol>
                <a:gridCol w="728739">
                  <a:extLst>
                    <a:ext uri="{9D8B030D-6E8A-4147-A177-3AD203B41FA5}">
                      <a16:colId xmlns:a16="http://schemas.microsoft.com/office/drawing/2014/main" val="4104770949"/>
                    </a:ext>
                  </a:extLst>
                </a:gridCol>
                <a:gridCol w="728739">
                  <a:extLst>
                    <a:ext uri="{9D8B030D-6E8A-4147-A177-3AD203B41FA5}">
                      <a16:colId xmlns:a16="http://schemas.microsoft.com/office/drawing/2014/main" val="930122873"/>
                    </a:ext>
                  </a:extLst>
                </a:gridCol>
                <a:gridCol w="1110959">
                  <a:extLst>
                    <a:ext uri="{9D8B030D-6E8A-4147-A177-3AD203B41FA5}">
                      <a16:colId xmlns:a16="http://schemas.microsoft.com/office/drawing/2014/main" val="1680548718"/>
                    </a:ext>
                  </a:extLst>
                </a:gridCol>
              </a:tblGrid>
              <a:tr h="384356">
                <a:tc>
                  <a:txBody>
                    <a:bodyPr/>
                    <a:lstStyle/>
                    <a:p>
                      <a:pPr lvl="0" algn="ctr">
                        <a:buNone/>
                      </a:pPr>
                      <a:r>
                        <a:rPr lang="en-US" sz="1100" u="none" strike="noStrike" dirty="0">
                          <a:effectLst/>
                        </a:rPr>
                        <a:t>PBM</a:t>
                      </a:r>
                    </a:p>
                  </a:txBody>
                  <a:tcPr marL="9525" marR="9525" marT="9525" marB="0" anchor="b"/>
                </a:tc>
                <a:tc>
                  <a:txBody>
                    <a:bodyPr/>
                    <a:lstStyle/>
                    <a:p>
                      <a:pPr algn="ctr" fontAlgn="b"/>
                      <a:r>
                        <a:rPr lang="en-US" sz="1100" u="none" strike="noStrike" dirty="0" err="1">
                          <a:effectLst/>
                        </a:rPr>
                        <a:t>GeoAccess</a:t>
                      </a:r>
                      <a:r>
                        <a:rPr lang="en-US" sz="1100" u="none" strike="noStrike" dirty="0">
                          <a:effectLst/>
                        </a:rPr>
                        <a:t> Letters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1st Mailing Response</a:t>
                      </a: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Notes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err="1">
                          <a:solidFill>
                            <a:srgbClr val="000000"/>
                          </a:solidFill>
                          <a:effectLst/>
                          <a:latin typeface="Calibri"/>
                        </a:rPr>
                        <a:t>GeoAccess</a:t>
                      </a:r>
                      <a:r>
                        <a:rPr lang="en-US" sz="1100" b="0" i="0" u="none" strike="noStrike" dirty="0">
                          <a:solidFill>
                            <a:srgbClr val="000000"/>
                          </a:solidFill>
                          <a:effectLst/>
                          <a:latin typeface="Calibri"/>
                        </a:rPr>
                        <a:t> Letters</a:t>
                      </a:r>
                    </a:p>
                  </a:txBody>
                  <a:tcPr marL="9525" marR="9525" marT="9525" marB="0" anchor="b"/>
                </a:tc>
                <a:tc>
                  <a:txBody>
                    <a:bodyPr/>
                    <a:lstStyle/>
                    <a:p>
                      <a:pPr algn="ctr" fontAlgn="b"/>
                      <a:r>
                        <a:rPr lang="en-US" sz="1100" u="none" strike="noStrike" dirty="0">
                          <a:effectLst/>
                        </a:rPr>
                        <a:t>2nd Mailing Response</a:t>
                      </a:r>
                    </a:p>
                  </a:txBody>
                  <a:tcPr marL="9525" marR="9525" marT="9525" marB="0" anchor="b"/>
                </a:tc>
                <a:tc>
                  <a:txBody>
                    <a:bodyPr/>
                    <a:lstStyle/>
                    <a:p>
                      <a:pPr algn="ctr" fontAlgn="b"/>
                      <a:r>
                        <a:rPr lang="en-US" sz="1100" u="none" strike="noStrike" dirty="0">
                          <a:effectLst/>
                        </a:rPr>
                        <a:t>Status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654823"/>
                  </a:ext>
                </a:extLst>
              </a:tr>
              <a:tr h="240789">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1/15/2021</a:t>
                      </a:r>
                    </a:p>
                  </a:txBody>
                  <a:tcPr marL="9525" marR="9525" marT="9525" marB="0" anchor="b"/>
                </a:tc>
                <a:tc>
                  <a:txBody>
                    <a:bodyPr/>
                    <a:lstStyle/>
                    <a:p>
                      <a:pPr algn="ctr" fontAlgn="b"/>
                      <a:r>
                        <a:rPr lang="en-US" sz="1100" u="none" strike="noStrike" dirty="0">
                          <a:effectLst/>
                        </a:rPr>
                        <a:t>Received</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3/18/2021</a:t>
                      </a:r>
                      <a:endParaRPr lang="en-US" dirty="0"/>
                    </a:p>
                  </a:txBody>
                  <a:tcPr marL="9525" marR="9525" marT="9525" marB="0" anchor="b"/>
                </a:tc>
                <a:tc>
                  <a:txBody>
                    <a:bodyPr/>
                    <a:lstStyle/>
                    <a:p>
                      <a:pPr algn="ctr" fontAlgn="b"/>
                      <a:r>
                        <a:rPr lang="en-US" sz="1100" u="none" strike="noStrike" dirty="0">
                          <a:effectLst/>
                        </a:rPr>
                        <a:t>Received</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6068928"/>
                  </a:ext>
                </a:extLst>
              </a:tr>
              <a:tr h="240789">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043904"/>
                  </a:ext>
                </a:extLst>
              </a:tr>
              <a:tr h="240789">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0011064"/>
                  </a:ext>
                </a:extLst>
              </a:tr>
              <a:tr h="240789">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891963"/>
                  </a:ext>
                </a:extLst>
              </a:tr>
              <a:tr h="376441">
                <a:tc>
                  <a:txBody>
                    <a:bodyPr/>
                    <a:lstStyle/>
                    <a:p>
                      <a:pPr algn="ctr" fontAlgn="b"/>
                      <a:r>
                        <a:rPr lang="en-US" sz="1100" u="none" strike="noStrike" dirty="0">
                          <a:effectLst/>
                        </a:rPr>
                        <a:t>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r>
                        <a:rPr lang="en-US" sz="1100" u="none" strike="noStrike" dirty="0">
                          <a:effectLst/>
                        </a:rPr>
                        <a:t>Yes, 4/5/21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Satisfactory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3550955"/>
                  </a:ext>
                </a:extLst>
              </a:tr>
              <a:tr h="230756">
                <a:tc>
                  <a:txBody>
                    <a:bodyPr/>
                    <a:lstStyle/>
                    <a:p>
                      <a:pPr algn="ctr" fontAlgn="b"/>
                      <a:r>
                        <a:rPr lang="en-US" sz="1100" u="none" strike="noStrike" dirty="0">
                          <a:effectLst/>
                        </a:rPr>
                        <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Yes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136448"/>
                  </a:ext>
                </a:extLst>
              </a:tr>
              <a:tr h="240789">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endParaRPr lang="en-US" sz="1100" u="none" strike="noStrike">
                        <a:effectLst/>
                      </a:endParaRP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Sent Later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3867425"/>
                  </a:ext>
                </a:extLst>
              </a:tr>
              <a:tr h="240789">
                <a:tc>
                  <a:txBody>
                    <a:bodyPr/>
                    <a:lstStyle/>
                    <a:p>
                      <a:pPr algn="ctr" fontAlgn="b"/>
                      <a:r>
                        <a:rPr lang="en-US" sz="1100" u="none" strike="noStrike" dirty="0">
                          <a:effectLst/>
                        </a:rPr>
                        <a:t>G</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718540"/>
                  </a:ext>
                </a:extLst>
              </a:tr>
              <a:tr h="240789">
                <a:tc>
                  <a:txBody>
                    <a:bodyPr/>
                    <a:lstStyle/>
                    <a:p>
                      <a:pPr algn="ctr" fontAlgn="b"/>
                      <a:r>
                        <a:rPr lang="en-US" sz="1100" u="none" strike="noStrike" dirty="0">
                          <a:effectLst/>
                        </a:rPr>
                        <a: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3822497"/>
                  </a:ext>
                </a:extLst>
              </a:tr>
              <a:tr h="240789">
                <a:tc>
                  <a:txBody>
                    <a:bodyPr/>
                    <a:lstStyle/>
                    <a:p>
                      <a:pPr algn="ctr" fontAlgn="b"/>
                      <a:r>
                        <a:rPr lang="en-US" sz="1100" u="none" strike="noStrike" dirty="0">
                          <a:effectLst/>
                        </a:rPr>
                        <a:t>I</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200858"/>
                  </a:ext>
                </a:extLst>
              </a:tr>
              <a:tr h="270888">
                <a:tc>
                  <a:txBody>
                    <a:bodyPr/>
                    <a:lstStyle/>
                    <a:p>
                      <a:pPr algn="ctr" fontAlgn="b"/>
                      <a:r>
                        <a:rPr lang="en-US" sz="1100" u="none" strike="noStrike" dirty="0">
                          <a:effectLst/>
                        </a:rPr>
                        <a:t>J</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Yes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8584841"/>
                  </a:ext>
                </a:extLst>
              </a:tr>
              <a:tr h="240789">
                <a:tc>
                  <a:txBody>
                    <a:bodyPr/>
                    <a:lstStyle/>
                    <a:p>
                      <a:pPr algn="ctr" fontAlgn="b"/>
                      <a:r>
                        <a:rPr lang="en-US" sz="1100" u="none" strike="noStrike" dirty="0">
                          <a:effectLst/>
                        </a:rPr>
                        <a:t>K</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u="none" strike="noStrike">
                        <a:effectLst/>
                      </a:endParaRP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Sent Later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7155381"/>
                  </a:ext>
                </a:extLst>
              </a:tr>
              <a:tr h="279917">
                <a:tc>
                  <a:txBody>
                    <a:bodyPr/>
                    <a:lstStyle/>
                    <a:p>
                      <a:pPr algn="ctr" fontAlgn="b"/>
                      <a:r>
                        <a:rPr lang="en-US" sz="1100" u="none" strike="noStrike" dirty="0">
                          <a:effectLst/>
                        </a:rPr>
                        <a:t>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Yes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9940736"/>
                  </a:ext>
                </a:extLst>
              </a:tr>
              <a:tr h="240789">
                <a:tc>
                  <a:txBody>
                    <a:bodyPr/>
                    <a:lstStyle/>
                    <a:p>
                      <a:pPr algn="ctr" fontAlgn="b"/>
                      <a:r>
                        <a:rPr lang="en-US" sz="1100" u="none" strike="noStrike" dirty="0">
                          <a:effectLst/>
                        </a:rPr>
                        <a:t>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5523426"/>
                  </a:ext>
                </a:extLst>
              </a:tr>
              <a:tr h="240789">
                <a:tc>
                  <a:txBody>
                    <a:bodyPr/>
                    <a:lstStyle/>
                    <a:p>
                      <a:pPr algn="ct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8104072"/>
                  </a:ext>
                </a:extLst>
              </a:tr>
              <a:tr h="240789">
                <a:tc>
                  <a:txBody>
                    <a:bodyPr/>
                    <a:lstStyle/>
                    <a:p>
                      <a:pPr algn="ctr" fontAlgn="b"/>
                      <a:r>
                        <a:rPr lang="en-US" sz="1100" u="none" strike="noStrike" dirty="0">
                          <a:effectLst/>
                        </a:rPr>
                        <a:t>O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endParaRPr lang="en-US" sz="1100" u="none" strike="noStrike">
                        <a:effectLst/>
                      </a:endParaRP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Sent Later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6181433"/>
                  </a:ext>
                </a:extLst>
              </a:tr>
              <a:tr h="240789">
                <a:tc>
                  <a:txBody>
                    <a:bodyPr/>
                    <a:lstStyle/>
                    <a:p>
                      <a:pPr algn="ctr" fontAlgn="b"/>
                      <a:r>
                        <a:rPr lang="en-US" sz="1100" u="none" strike="noStrike" dirty="0">
                          <a:effectLst/>
                        </a:rPr>
                        <a:t>P</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5205801"/>
                  </a:ext>
                </a:extLst>
              </a:tr>
              <a:tr h="240789">
                <a:tc>
                  <a:txBody>
                    <a:bodyPr/>
                    <a:lstStyle/>
                    <a:p>
                      <a:pPr algn="ctr" fontAlgn="b"/>
                      <a:r>
                        <a:rPr lang="en-US" sz="1100" u="none" strike="noStrike" dirty="0">
                          <a:effectLst/>
                        </a:rPr>
                        <a:t>Q</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8283009"/>
                  </a:ext>
                </a:extLst>
              </a:tr>
              <a:tr h="240789">
                <a:tc>
                  <a:txBody>
                    <a:bodyPr/>
                    <a:lstStyle/>
                    <a:p>
                      <a:pPr algn="ctr" fontAlgn="b"/>
                      <a:r>
                        <a:rPr lang="en-US" sz="1100" u="none" strike="noStrike" dirty="0">
                          <a:effectLst/>
                        </a:rPr>
                        <a:t>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9419472"/>
                  </a:ext>
                </a:extLst>
              </a:tr>
              <a:tr h="240789">
                <a:tc>
                  <a:txBody>
                    <a:bodyPr/>
                    <a:lstStyle/>
                    <a:p>
                      <a:pPr algn="ctr" fontAlgn="b"/>
                      <a:r>
                        <a:rPr lang="en-US" sz="1100" u="none" strike="noStrike" dirty="0">
                          <a:effectLst/>
                        </a:rPr>
                        <a: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u="none" strike="noStrike" dirty="0">
                          <a:effectLst/>
                        </a:rPr>
                        <a:t>X</a:t>
                      </a:r>
                    </a:p>
                  </a:txBody>
                  <a:tcPr marL="9525" marR="9525" marT="9525" marB="0" anchor="b"/>
                </a:tc>
                <a:tc>
                  <a:txBody>
                    <a:bodyPr/>
                    <a:lstStyle/>
                    <a:p>
                      <a:pPr algn="ctr"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100" b="0" i="0" u="none" strike="noStrike" dirty="0">
                          <a:solidFill>
                            <a:srgbClr val="000000"/>
                          </a:solidFill>
                          <a:effectLst/>
                          <a:latin typeface="Calibri"/>
                        </a:rPr>
                        <a:t>X</a:t>
                      </a:r>
                      <a:endParaRPr lang="en-US"/>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5898685"/>
                  </a:ext>
                </a:extLst>
              </a:tr>
            </a:tbl>
          </a:graphicData>
        </a:graphic>
      </p:graphicFrame>
      <p:graphicFrame>
        <p:nvGraphicFramePr>
          <p:cNvPr id="9" name="Table 8">
            <a:extLst>
              <a:ext uri="{FF2B5EF4-FFF2-40B4-BE49-F238E27FC236}">
                <a16:creationId xmlns:a16="http://schemas.microsoft.com/office/drawing/2014/main" id="{28C1D952-6004-480B-8D07-E56D4C3D1337}"/>
              </a:ext>
            </a:extLst>
          </p:cNvPr>
          <p:cNvGraphicFramePr>
            <a:graphicFrameLocks noGrp="1"/>
          </p:cNvGraphicFramePr>
          <p:nvPr>
            <p:extLst>
              <p:ext uri="{D42A27DB-BD31-4B8C-83A1-F6EECF244321}">
                <p14:modId xmlns:p14="http://schemas.microsoft.com/office/powerpoint/2010/main" val="956567271"/>
              </p:ext>
            </p:extLst>
          </p:nvPr>
        </p:nvGraphicFramePr>
        <p:xfrm>
          <a:off x="5870863" y="666749"/>
          <a:ext cx="5910066" cy="5455591"/>
        </p:xfrm>
        <a:graphic>
          <a:graphicData uri="http://schemas.openxmlformats.org/drawingml/2006/table">
            <a:tbl>
              <a:tblPr>
                <a:tableStyleId>{5C22544A-7EE6-4342-B048-85BDC9FD1C3A}</a:tableStyleId>
              </a:tblPr>
              <a:tblGrid>
                <a:gridCol w="368122">
                  <a:extLst>
                    <a:ext uri="{9D8B030D-6E8A-4147-A177-3AD203B41FA5}">
                      <a16:colId xmlns:a16="http://schemas.microsoft.com/office/drawing/2014/main" val="3507101584"/>
                    </a:ext>
                  </a:extLst>
                </a:gridCol>
                <a:gridCol w="887504">
                  <a:extLst>
                    <a:ext uri="{9D8B030D-6E8A-4147-A177-3AD203B41FA5}">
                      <a16:colId xmlns:a16="http://schemas.microsoft.com/office/drawing/2014/main" val="2321659642"/>
                    </a:ext>
                  </a:extLst>
                </a:gridCol>
                <a:gridCol w="815787">
                  <a:extLst>
                    <a:ext uri="{9D8B030D-6E8A-4147-A177-3AD203B41FA5}">
                      <a16:colId xmlns:a16="http://schemas.microsoft.com/office/drawing/2014/main" val="3583566213"/>
                    </a:ext>
                  </a:extLst>
                </a:gridCol>
                <a:gridCol w="717175">
                  <a:extLst>
                    <a:ext uri="{9D8B030D-6E8A-4147-A177-3AD203B41FA5}">
                      <a16:colId xmlns:a16="http://schemas.microsoft.com/office/drawing/2014/main" val="502980061"/>
                    </a:ext>
                  </a:extLst>
                </a:gridCol>
                <a:gridCol w="636493">
                  <a:extLst>
                    <a:ext uri="{9D8B030D-6E8A-4147-A177-3AD203B41FA5}">
                      <a16:colId xmlns:a16="http://schemas.microsoft.com/office/drawing/2014/main" val="66915809"/>
                    </a:ext>
                  </a:extLst>
                </a:gridCol>
                <a:gridCol w="914400">
                  <a:extLst>
                    <a:ext uri="{9D8B030D-6E8A-4147-A177-3AD203B41FA5}">
                      <a16:colId xmlns:a16="http://schemas.microsoft.com/office/drawing/2014/main" val="900607885"/>
                    </a:ext>
                  </a:extLst>
                </a:gridCol>
                <a:gridCol w="655526">
                  <a:extLst>
                    <a:ext uri="{9D8B030D-6E8A-4147-A177-3AD203B41FA5}">
                      <a16:colId xmlns:a16="http://schemas.microsoft.com/office/drawing/2014/main" val="3023431830"/>
                    </a:ext>
                  </a:extLst>
                </a:gridCol>
                <a:gridCol w="915059">
                  <a:extLst>
                    <a:ext uri="{9D8B030D-6E8A-4147-A177-3AD203B41FA5}">
                      <a16:colId xmlns:a16="http://schemas.microsoft.com/office/drawing/2014/main" val="2324468558"/>
                    </a:ext>
                  </a:extLst>
                </a:gridCol>
              </a:tblGrid>
              <a:tr h="290276">
                <a:tc>
                  <a:txBody>
                    <a:bodyPr/>
                    <a:lstStyle/>
                    <a:p>
                      <a:pPr algn="ctr" fontAlgn="b"/>
                      <a:r>
                        <a:rPr lang="en-US" sz="1000" u="none" strike="noStrike" dirty="0">
                          <a:effectLst/>
                        </a:rPr>
                        <a:t>PBM</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GeoAccess Letters </a:t>
                      </a:r>
                      <a:endParaRPr lang="en-US" sz="1000" b="1"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1st Mailing Response</a:t>
                      </a:r>
                      <a:endParaRPr lang="en-US" sz="1000" b="1"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Notes</a:t>
                      </a:r>
                      <a:endParaRPr lang="en-US" sz="1000" b="1"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GeoAccess Letters </a:t>
                      </a:r>
                      <a:endParaRPr lang="en-US" sz="1000" b="0" i="0" u="none" strike="noStrike">
                        <a:solidFill>
                          <a:srgbClr val="000000"/>
                        </a:solidFill>
                        <a:effectLst/>
                        <a:latin typeface="Calibri"/>
                      </a:endParaRPr>
                    </a:p>
                  </a:txBody>
                  <a:tcPr marL="8381" marR="8381" marT="8381" marB="0" anchor="b"/>
                </a:tc>
                <a:tc>
                  <a:txBody>
                    <a:bodyPr/>
                    <a:lstStyle/>
                    <a:p>
                      <a:pPr algn="ctr" fontAlgn="b"/>
                      <a:r>
                        <a:rPr lang="en-US" sz="1000" b="0" i="0" u="none" strike="noStrike" baseline="0" dirty="0">
                          <a:effectLst/>
                        </a:rPr>
                        <a:t>2nd Mailing Response</a:t>
                      </a:r>
                    </a:p>
                  </a:txBody>
                  <a:tcPr marL="8381" marR="8381" marT="8381" marB="0" anchor="b"/>
                </a:tc>
                <a:tc>
                  <a:txBody>
                    <a:bodyPr/>
                    <a:lstStyle/>
                    <a:p>
                      <a:pPr algn="ctr" fontAlgn="b"/>
                      <a:r>
                        <a:rPr lang="en-US" sz="1000" u="none" strike="noStrike" dirty="0">
                          <a:effectLst/>
                        </a:rPr>
                        <a:t>Status</a:t>
                      </a:r>
                      <a:endParaRPr lang="en-US" sz="1000" b="1"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2174661268"/>
                  </a:ext>
                </a:extLst>
              </a:tr>
              <a:tr h="180442">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1/15/2021</a:t>
                      </a:r>
                    </a:p>
                  </a:txBody>
                  <a:tcPr marL="8381" marR="8381" marT="8381" marB="0" anchor="b"/>
                </a:tc>
                <a:tc>
                  <a:txBody>
                    <a:bodyPr/>
                    <a:lstStyle/>
                    <a:p>
                      <a:pPr algn="ctr" fontAlgn="b"/>
                      <a:r>
                        <a:rPr lang="en-US" sz="1000" u="none" strike="noStrike" dirty="0">
                          <a:effectLst/>
                        </a:rPr>
                        <a:t>Received</a:t>
                      </a:r>
                      <a:endParaRPr lang="en-US" sz="1000" b="1"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3/18/2021</a:t>
                      </a:r>
                      <a:endParaRPr lang="en-US"/>
                    </a:p>
                  </a:txBody>
                  <a:tcPr marL="8381" marR="8381" marT="8381" marB="0" anchor="b"/>
                </a:tc>
                <a:tc>
                  <a:txBody>
                    <a:bodyPr/>
                    <a:lstStyle/>
                    <a:p>
                      <a:pPr algn="ctr" fontAlgn="b"/>
                      <a:r>
                        <a:rPr lang="en-US" sz="1000" b="0" i="0" u="none" strike="noStrike" baseline="0" dirty="0">
                          <a:effectLst/>
                        </a:rPr>
                        <a:t>Received</a:t>
                      </a:r>
                      <a:endParaRPr lang="en-US" sz="1000" b="0" i="0" u="none" strike="noStrike" baseline="0" dirty="0">
                        <a:solidFill>
                          <a:srgbClr val="000000"/>
                        </a:solidFill>
                        <a:effectLst/>
                        <a:latin typeface="Calibri"/>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583076331"/>
                  </a:ext>
                </a:extLst>
              </a:tr>
              <a:tr h="180442">
                <a:tc>
                  <a:txBody>
                    <a:bodyPr/>
                    <a:lstStyle/>
                    <a:p>
                      <a:pPr algn="ctr" fontAlgn="b"/>
                      <a:r>
                        <a:rPr lang="en-US" sz="1000" u="none" strike="noStrike" dirty="0">
                          <a:effectLst/>
                        </a:rPr>
                        <a:t>T</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sz="1000" b="0" i="0" u="none" strike="noStrike">
                        <a:solidFill>
                          <a:srgbClr val="000000"/>
                        </a:solidFill>
                        <a:effectLst/>
                        <a:latin typeface="Calibri"/>
                      </a:endParaRPr>
                    </a:p>
                  </a:txBody>
                  <a:tcPr marL="8381" marR="8381" marT="8381" marB="0" anchor="b"/>
                </a:tc>
                <a:tc>
                  <a:txBody>
                    <a:bodyPr/>
                    <a:lstStyle/>
                    <a:p>
                      <a:pPr algn="ctr" fontAlgn="b"/>
                      <a:endParaRPr lang="en-US" sz="1000" b="1" i="1" u="none" strike="noStrike" baseline="0">
                        <a:solidFill>
                          <a:srgbClr val="000000"/>
                        </a:solidFill>
                        <a:effectLst/>
                        <a:latin typeface="Calibri"/>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198722495"/>
                  </a:ext>
                </a:extLst>
              </a:tr>
              <a:tr h="180442">
                <a:tc>
                  <a:txBody>
                    <a:bodyPr/>
                    <a:lstStyle/>
                    <a:p>
                      <a:pPr algn="ctr" fontAlgn="b"/>
                      <a:r>
                        <a:rPr lang="en-US" sz="1000" u="none" strike="noStrike" dirty="0">
                          <a:effectLst/>
                        </a:rPr>
                        <a:t>U</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r>
                        <a:rPr lang="en-US" sz="1000" u="none" strike="noStrike" dirty="0">
                          <a:effectLst/>
                        </a:rPr>
                        <a:t>Yes, 3/25/21</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Satisfactory</a:t>
                      </a:r>
                      <a:endParaRPr lang="en-US" sz="1000" b="0" i="0" u="none" strike="noStrike" dirty="0" err="1">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322280377"/>
                  </a:ext>
                </a:extLst>
              </a:tr>
              <a:tr h="180442">
                <a:tc>
                  <a:txBody>
                    <a:bodyPr/>
                    <a:lstStyle/>
                    <a:p>
                      <a:pPr algn="ctr" fontAlgn="b"/>
                      <a:r>
                        <a:rPr lang="en-US" sz="1000" u="none" strike="noStrike" dirty="0">
                          <a:effectLst/>
                        </a:rPr>
                        <a:t>V</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534358064"/>
                  </a:ext>
                </a:extLst>
              </a:tr>
              <a:tr h="180442">
                <a:tc>
                  <a:txBody>
                    <a:bodyPr/>
                    <a:lstStyle/>
                    <a:p>
                      <a:pPr algn="ctr" fontAlgn="b"/>
                      <a:r>
                        <a:rPr lang="en-US" sz="1000" u="none" strike="noStrike" dirty="0">
                          <a:effectLst/>
                        </a:rPr>
                        <a:t>W</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endParaRPr lang="en-US" sz="1000" b="0" i="0" u="none" strike="noStrike" noProof="0">
                        <a:effectLst/>
                        <a:latin typeface="Calibri"/>
                      </a:endParaRP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Sent Later</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sz="1000" b="0" i="0" u="none" strike="noStrike">
                        <a:solidFill>
                          <a:srgbClr val="000000"/>
                        </a:solidFill>
                        <a:effectLst/>
                        <a:latin typeface="Calibri"/>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182935815"/>
                  </a:ext>
                </a:extLst>
              </a:tr>
              <a:tr h="180442">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969416419"/>
                  </a:ext>
                </a:extLst>
              </a:tr>
              <a:tr h="180442">
                <a:tc>
                  <a:txBody>
                    <a:bodyPr/>
                    <a:lstStyle/>
                    <a:p>
                      <a:pPr algn="ctr" fontAlgn="b"/>
                      <a:r>
                        <a:rPr lang="en-US" sz="1000" u="none" strike="noStrike" dirty="0">
                          <a:effectLst/>
                        </a:rPr>
                        <a:t>Y</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487006737"/>
                  </a:ext>
                </a:extLst>
              </a:tr>
              <a:tr h="180442">
                <a:tc>
                  <a:txBody>
                    <a:bodyPr/>
                    <a:lstStyle/>
                    <a:p>
                      <a:pPr algn="ctr" fontAlgn="b"/>
                      <a:r>
                        <a:rPr lang="en-US" sz="1000" u="none" strike="noStrike" dirty="0">
                          <a:effectLst/>
                        </a:rPr>
                        <a:t>Z</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930924028"/>
                  </a:ext>
                </a:extLst>
              </a:tr>
              <a:tr h="180442">
                <a:tc>
                  <a:txBody>
                    <a:bodyPr/>
                    <a:lstStyle/>
                    <a:p>
                      <a:pPr algn="ctr" fontAlgn="b"/>
                      <a:r>
                        <a:rPr lang="en-US" sz="1000" u="none" strike="noStrike" dirty="0">
                          <a:effectLst/>
                        </a:rPr>
                        <a:t>AA</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271862528"/>
                  </a:ext>
                </a:extLst>
              </a:tr>
              <a:tr h="180442">
                <a:tc>
                  <a:txBody>
                    <a:bodyPr/>
                    <a:lstStyle/>
                    <a:p>
                      <a:pPr algn="ctr" fontAlgn="b"/>
                      <a:r>
                        <a:rPr lang="en-US" sz="1000" u="none" strike="noStrike" dirty="0">
                          <a:effectLst/>
                        </a:rPr>
                        <a:t>AB</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863444616"/>
                  </a:ext>
                </a:extLst>
              </a:tr>
              <a:tr h="180442">
                <a:tc>
                  <a:txBody>
                    <a:bodyPr/>
                    <a:lstStyle/>
                    <a:p>
                      <a:pPr algn="ctr" fontAlgn="b"/>
                      <a:r>
                        <a:rPr lang="en-US" sz="1000" u="none" strike="noStrike" dirty="0">
                          <a:effectLst/>
                        </a:rPr>
                        <a:t>AC</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543341451"/>
                  </a:ext>
                </a:extLst>
              </a:tr>
              <a:tr h="180442">
                <a:tc>
                  <a:txBody>
                    <a:bodyPr/>
                    <a:lstStyle/>
                    <a:p>
                      <a:pPr algn="ctr" fontAlgn="b"/>
                      <a:r>
                        <a:rPr lang="en-US" sz="1000" u="none" strike="noStrike" dirty="0">
                          <a:effectLst/>
                        </a:rPr>
                        <a:t>AD</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2238364153"/>
                  </a:ext>
                </a:extLst>
              </a:tr>
              <a:tr h="180442">
                <a:tc>
                  <a:txBody>
                    <a:bodyPr/>
                    <a:lstStyle/>
                    <a:p>
                      <a:pPr algn="ctr" fontAlgn="b"/>
                      <a:r>
                        <a:rPr lang="en-US" sz="1000" u="none" strike="noStrike" dirty="0">
                          <a:effectLst/>
                        </a:rPr>
                        <a:t>AE</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Yes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r>
                        <a:rPr lang="en-US" sz="1000" u="none" strike="noStrike" dirty="0">
                          <a:effectLst/>
                        </a:rPr>
                        <a:t>Yes, 2/19/20</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Satisfactory</a:t>
                      </a:r>
                      <a:endParaRPr lang="en-US" sz="1000" b="0" i="0" u="none" strike="noStrike" dirty="0" err="1">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376049456"/>
                  </a:ext>
                </a:extLst>
              </a:tr>
              <a:tr h="180442">
                <a:tc>
                  <a:txBody>
                    <a:bodyPr/>
                    <a:lstStyle/>
                    <a:p>
                      <a:pPr algn="ctr" fontAlgn="b"/>
                      <a:r>
                        <a:rPr lang="en-US" sz="1000" u="none" strike="noStrike" dirty="0">
                          <a:effectLst/>
                        </a:rPr>
                        <a:t>AF</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475739894"/>
                  </a:ext>
                </a:extLst>
              </a:tr>
              <a:tr h="180442">
                <a:tc>
                  <a:txBody>
                    <a:bodyPr/>
                    <a:lstStyle/>
                    <a:p>
                      <a:pPr algn="ctr" fontAlgn="b"/>
                      <a:r>
                        <a:rPr lang="en-US" sz="1000" u="none" strike="noStrike" dirty="0">
                          <a:effectLst/>
                        </a:rPr>
                        <a:t>AG</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39578369"/>
                  </a:ext>
                </a:extLst>
              </a:tr>
              <a:tr h="180442">
                <a:tc>
                  <a:txBody>
                    <a:bodyPr/>
                    <a:lstStyle/>
                    <a:p>
                      <a:pPr algn="ctr" fontAlgn="b"/>
                      <a:r>
                        <a:rPr lang="en-US" sz="1000" u="none" strike="noStrike" dirty="0">
                          <a:effectLst/>
                        </a:rPr>
                        <a:t>AH</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p>
                  </a:txBody>
                  <a:tcPr marL="8381" marR="8381" marT="8381" marB="0" anchor="b"/>
                </a:tc>
                <a:tc>
                  <a:txBody>
                    <a:bodyPr/>
                    <a:lstStyle/>
                    <a:p>
                      <a:pPr lvl="0" algn="ctr">
                        <a:buNone/>
                      </a:pPr>
                      <a:r>
                        <a:rPr lang="en-US" sz="1000" b="0" i="0" u="none" strike="noStrike" dirty="0">
                          <a:solidFill>
                            <a:srgbClr val="000000"/>
                          </a:solidFill>
                          <a:effectLst/>
                          <a:latin typeface="Calibri"/>
                        </a:rPr>
                        <a:t>Yes</a:t>
                      </a: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831675542"/>
                  </a:ext>
                </a:extLst>
              </a:tr>
              <a:tr h="180442">
                <a:tc>
                  <a:txBody>
                    <a:bodyPr/>
                    <a:lstStyle/>
                    <a:p>
                      <a:pPr algn="ctr" fontAlgn="b"/>
                      <a:r>
                        <a:rPr lang="en-US" sz="1000" u="none" strike="noStrike" dirty="0">
                          <a:effectLst/>
                        </a:rPr>
                        <a:t>AI</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433225031"/>
                  </a:ext>
                </a:extLst>
              </a:tr>
              <a:tr h="180442">
                <a:tc>
                  <a:txBody>
                    <a:bodyPr/>
                    <a:lstStyle/>
                    <a:p>
                      <a:pPr algn="ctr" fontAlgn="b"/>
                      <a:r>
                        <a:rPr lang="en-US" sz="1000" u="none" strike="noStrike" dirty="0">
                          <a:effectLst/>
                        </a:rPr>
                        <a:t>AJ</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755532632"/>
                  </a:ext>
                </a:extLst>
              </a:tr>
              <a:tr h="180442">
                <a:tc>
                  <a:txBody>
                    <a:bodyPr/>
                    <a:lstStyle/>
                    <a:p>
                      <a:pPr algn="ctr" fontAlgn="b"/>
                      <a:r>
                        <a:rPr lang="en-US" sz="1000" u="none" strike="noStrike" dirty="0">
                          <a:effectLst/>
                        </a:rPr>
                        <a:t>AK</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Yes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r>
                        <a:rPr lang="en-US" sz="1000" u="none" strike="noStrike" dirty="0">
                          <a:effectLst/>
                        </a:rPr>
                        <a:t>Yes, 4/6/21</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Satisfactory </a:t>
                      </a:r>
                      <a:endParaRPr lang="en-US"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603475056"/>
                  </a:ext>
                </a:extLst>
              </a:tr>
              <a:tr h="180442">
                <a:tc>
                  <a:txBody>
                    <a:bodyPr/>
                    <a:lstStyle/>
                    <a:p>
                      <a:pPr algn="ctr" fontAlgn="b"/>
                      <a:r>
                        <a:rPr lang="en-US" sz="1000" u="none" strike="noStrike" dirty="0">
                          <a:effectLst/>
                        </a:rPr>
                        <a:t>AL</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Yes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698418498"/>
                  </a:ext>
                </a:extLst>
              </a:tr>
              <a:tr h="180442">
                <a:tc>
                  <a:txBody>
                    <a:bodyPr/>
                    <a:lstStyle/>
                    <a:p>
                      <a:pPr algn="ctr" fontAlgn="b"/>
                      <a:r>
                        <a:rPr lang="en-US" sz="1000" u="none" strike="noStrike" dirty="0">
                          <a:effectLst/>
                        </a:rPr>
                        <a:t>AM</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Yes </a:t>
                      </a:r>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486199432"/>
                  </a:ext>
                </a:extLst>
              </a:tr>
              <a:tr h="180442">
                <a:tc>
                  <a:txBody>
                    <a:bodyPr/>
                    <a:lstStyle/>
                    <a:p>
                      <a:pPr algn="ctr" fontAlgn="b"/>
                      <a:r>
                        <a:rPr lang="en-US" sz="1000" u="none" strike="noStrike" dirty="0">
                          <a:effectLst/>
                        </a:rPr>
                        <a:t>AN</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noProof="0" dirty="0">
                          <a:effectLst/>
                          <a:latin typeface="Calibri"/>
                        </a:rPr>
                        <a:t>X</a:t>
                      </a:r>
                      <a:endParaRPr lang="en-US" dirty="0"/>
                    </a:p>
                  </a:txBody>
                  <a:tcPr marL="8381" marR="8381" marT="8381" marB="0" anchor="b"/>
                </a:tc>
                <a:tc>
                  <a:txBody>
                    <a:bodyPr/>
                    <a:lstStyle/>
                    <a:p>
                      <a:pPr algn="ctr" fontAlgn="b"/>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345641276"/>
                  </a:ext>
                </a:extLst>
              </a:tr>
              <a:tr h="180442">
                <a:tc>
                  <a:txBody>
                    <a:bodyPr/>
                    <a:lstStyle/>
                    <a:p>
                      <a:pPr algn="ctr" fontAlgn="b"/>
                      <a:r>
                        <a:rPr lang="en-US" sz="1000" u="none" strike="noStrike" dirty="0">
                          <a:effectLst/>
                        </a:rPr>
                        <a:t>AO</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u="none" strike="noStrike">
                        <a:effectLst/>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u="none" strike="noStrike" dirty="0">
                          <a:effectLst/>
                        </a:rPr>
                        <a:t>Sent Later</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2307817564"/>
                  </a:ext>
                </a:extLst>
              </a:tr>
              <a:tr h="161364">
                <a:tc>
                  <a:txBody>
                    <a:bodyPr/>
                    <a:lstStyle/>
                    <a:p>
                      <a:pPr algn="ctr" fontAlgn="b"/>
                      <a:r>
                        <a:rPr lang="en-US" sz="1000" b="0" i="0" u="none" strike="noStrike" dirty="0">
                          <a:solidFill>
                            <a:srgbClr val="000000"/>
                          </a:solidFill>
                          <a:effectLst/>
                          <a:latin typeface="Calibri"/>
                        </a:rPr>
                        <a:t>AP</a:t>
                      </a:r>
                      <a:endParaRPr lang="en-US" sz="1000" b="0" i="0" u="none" strike="noStrike" dirty="0">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r>
                        <a:rPr lang="en-US" sz="1000" b="0" i="0" u="none" strike="noStrike" dirty="0">
                          <a:solidFill>
                            <a:srgbClr val="000000"/>
                          </a:solidFill>
                          <a:effectLst/>
                          <a:latin typeface="Calibri"/>
                        </a:rPr>
                        <a:t>  Sent Later</a:t>
                      </a:r>
                    </a:p>
                  </a:txBody>
                  <a:tcPr marL="8381" marR="8381" marT="8381" marB="0" anchor="b"/>
                </a:tc>
                <a:tc>
                  <a:txBody>
                    <a:bodyPr/>
                    <a:lstStyle/>
                    <a:p>
                      <a:pPr lvl="0" algn="ctr">
                        <a:buNone/>
                      </a:pPr>
                      <a:r>
                        <a:rPr lang="en-US" sz="1000" b="0" i="0" u="none" strike="noStrike" dirty="0">
                          <a:solidFill>
                            <a:srgbClr val="000000"/>
                          </a:solidFill>
                          <a:effectLst/>
                          <a:latin typeface="Calibri"/>
                        </a:rPr>
                        <a:t>X</a:t>
                      </a:r>
                      <a:endParaRPr lang="en-US" sz="1000" b="0" i="0" u="none" strike="noStrike">
                        <a:solidFill>
                          <a:srgbClr val="000000"/>
                        </a:solidFill>
                        <a:effectLst/>
                        <a:latin typeface="Calibri"/>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val="1816614582"/>
                  </a:ext>
                </a:extLst>
              </a:tr>
              <a:tr h="180442">
                <a:tc>
                  <a:txBody>
                    <a:bodyPr/>
                    <a:lstStyle/>
                    <a:p>
                      <a:pPr algn="ctr" fontAlgn="b"/>
                      <a:endParaRPr lang="en-US" sz="1200" b="1" i="1" u="none" strike="noStrike" baseline="0" dirty="0">
                        <a:solidFill>
                          <a:srgbClr val="000000"/>
                        </a:solidFill>
                        <a:effectLst/>
                        <a:latin typeface="Calibri"/>
                      </a:endParaRPr>
                    </a:p>
                  </a:txBody>
                  <a:tcPr marL="8381" marR="8381" marT="8381" marB="0" anchor="b"/>
                </a:tc>
                <a:tc>
                  <a:txBody>
                    <a:bodyPr/>
                    <a:lstStyle/>
                    <a:p>
                      <a:pPr algn="ctr" fontAlgn="b"/>
                      <a:r>
                        <a:rPr lang="en-US" sz="1200" b="1" i="1" u="none" strike="noStrike" baseline="0" dirty="0">
                          <a:solidFill>
                            <a:srgbClr val="C00000"/>
                          </a:solidFill>
                          <a:effectLst/>
                          <a:latin typeface="Calibri"/>
                        </a:rPr>
                        <a:t>38</a:t>
                      </a:r>
                    </a:p>
                  </a:txBody>
                  <a:tcPr marL="8381" marR="8381" marT="8381" marB="0" anchor="b"/>
                </a:tc>
                <a:tc>
                  <a:txBody>
                    <a:bodyPr/>
                    <a:lstStyle/>
                    <a:p>
                      <a:pPr algn="ctr" fontAlgn="b"/>
                      <a:r>
                        <a:rPr lang="en-US" sz="1200" b="1" i="1" u="none" strike="noStrike" baseline="0" dirty="0">
                          <a:solidFill>
                            <a:srgbClr val="C00000"/>
                          </a:solidFill>
                          <a:effectLst/>
                          <a:latin typeface="Calibri"/>
                        </a:rPr>
                        <a:t>9</a:t>
                      </a:r>
                    </a:p>
                  </a:txBody>
                  <a:tcPr marL="8381" marR="8381" marT="8381" marB="0" anchor="b"/>
                </a:tc>
                <a:tc>
                  <a:txBody>
                    <a:bodyPr/>
                    <a:lstStyle/>
                    <a:p>
                      <a:pPr algn="ctr" fontAlgn="b"/>
                      <a:r>
                        <a:rPr lang="en-US" sz="1200" b="1" i="1" u="none" strike="noStrike" baseline="0" dirty="0">
                          <a:solidFill>
                            <a:srgbClr val="C00000"/>
                          </a:solidFill>
                          <a:effectLst/>
                          <a:latin typeface="Calibri"/>
                        </a:rPr>
                        <a:t>1</a:t>
                      </a:r>
                    </a:p>
                  </a:txBody>
                  <a:tcPr marL="8381" marR="8381" marT="8381" marB="0" anchor="b"/>
                </a:tc>
                <a:tc>
                  <a:txBody>
                    <a:bodyPr/>
                    <a:lstStyle/>
                    <a:p>
                      <a:pPr lvl="0" algn="ctr">
                        <a:buNone/>
                      </a:pPr>
                      <a:endParaRPr lang="en-US" sz="1200" b="1" i="1" u="none" strike="noStrike" baseline="0" dirty="0">
                        <a:solidFill>
                          <a:srgbClr val="C00000"/>
                        </a:solidFill>
                        <a:effectLst/>
                        <a:latin typeface="Calibri"/>
                      </a:endParaRPr>
                    </a:p>
                  </a:txBody>
                  <a:tcPr marL="8381" marR="8381" marT="8381" marB="0" anchor="b"/>
                </a:tc>
                <a:tc>
                  <a:txBody>
                    <a:bodyPr/>
                    <a:lstStyle/>
                    <a:p>
                      <a:pPr lvl="0" algn="ctr">
                        <a:buNone/>
                      </a:pPr>
                      <a:r>
                        <a:rPr lang="en-US" sz="1200" b="1" i="1" u="none" strike="noStrike" baseline="0" dirty="0">
                          <a:solidFill>
                            <a:srgbClr val="C00000"/>
                          </a:solidFill>
                          <a:effectLst/>
                          <a:latin typeface="Calibri"/>
                        </a:rPr>
                        <a:t>43</a:t>
                      </a:r>
                      <a:endParaRPr lang="en-US"/>
                    </a:p>
                  </a:txBody>
                  <a:tcPr marL="8381" marR="8381" marT="8381" marB="0" anchor="b"/>
                </a:tc>
                <a:tc>
                  <a:txBody>
                    <a:bodyPr/>
                    <a:lstStyle/>
                    <a:p>
                      <a:pPr algn="ctr" fontAlgn="b"/>
                      <a:r>
                        <a:rPr lang="en-US" sz="1200" b="1" i="1" u="none" strike="noStrike" baseline="0" dirty="0">
                          <a:solidFill>
                            <a:srgbClr val="C00000"/>
                          </a:solidFill>
                          <a:effectLst/>
                        </a:rPr>
                        <a:t>4</a:t>
                      </a:r>
                    </a:p>
                  </a:txBody>
                  <a:tcPr marL="8381" marR="8381" marT="8381" marB="0" anchor="b"/>
                </a:tc>
                <a:tc>
                  <a:txBody>
                    <a:bodyPr/>
                    <a:lstStyle/>
                    <a:p>
                      <a:pPr algn="ctr" fontAlgn="b"/>
                      <a:r>
                        <a:rPr lang="en-US" sz="1200" b="1" i="1" u="none" strike="noStrike" baseline="0" dirty="0">
                          <a:solidFill>
                            <a:srgbClr val="C00000"/>
                          </a:solidFill>
                          <a:effectLst/>
                        </a:rPr>
                        <a:t>4</a:t>
                      </a:r>
                    </a:p>
                  </a:txBody>
                  <a:tcPr marL="8381" marR="8381" marT="8381" marB="0" anchor="b"/>
                </a:tc>
                <a:extLst>
                  <a:ext uri="{0D108BD9-81ED-4DB2-BD59-A6C34878D82A}">
                    <a16:rowId xmlns:a16="http://schemas.microsoft.com/office/drawing/2014/main" val="1325653355"/>
                  </a:ext>
                </a:extLst>
              </a:tr>
              <a:tr h="290276">
                <a:tc>
                  <a:txBody>
                    <a:bodyPr/>
                    <a:lstStyle/>
                    <a:p>
                      <a:pPr algn="ctr" fontAlgn="b"/>
                      <a:endParaRPr lang="en-US" sz="1200" b="1" i="1" u="none" strike="noStrike" baseline="0" dirty="0">
                        <a:effectLst/>
                      </a:endParaRPr>
                    </a:p>
                  </a:txBody>
                  <a:tcPr marL="8381" marR="8381" marT="8381" marB="0"/>
                </a:tc>
                <a:tc>
                  <a:txBody>
                    <a:bodyPr/>
                    <a:lstStyle/>
                    <a:p>
                      <a:pPr algn="ctr" fontAlgn="b"/>
                      <a:r>
                        <a:rPr lang="en-US" sz="1200" b="1" i="1" u="none" strike="noStrike" baseline="0" dirty="0">
                          <a:solidFill>
                            <a:srgbClr val="C00000"/>
                          </a:solidFill>
                          <a:effectLst/>
                        </a:rPr>
                        <a:t>PBM  Letters Sent </a:t>
                      </a:r>
                      <a:endParaRPr lang="en-US" dirty="0"/>
                    </a:p>
                  </a:txBody>
                  <a:tcPr marL="8381" marR="8381" marT="8381" marB="0"/>
                </a:tc>
                <a:tc>
                  <a:txBody>
                    <a:bodyPr/>
                    <a:lstStyle/>
                    <a:p>
                      <a:pPr algn="ctr" fontAlgn="b"/>
                      <a:r>
                        <a:rPr lang="en-US" sz="1200" b="1" i="1" u="none" strike="noStrike" baseline="0" dirty="0">
                          <a:solidFill>
                            <a:srgbClr val="C00000"/>
                          </a:solidFill>
                          <a:effectLst/>
                        </a:rPr>
                        <a:t>Received</a:t>
                      </a:r>
                    </a:p>
                  </a:txBody>
                  <a:tcPr marL="8381" marR="8381" marT="8381" marB="0"/>
                </a:tc>
                <a:tc>
                  <a:txBody>
                    <a:bodyPr/>
                    <a:lstStyle/>
                    <a:p>
                      <a:pPr algn="ctr" fontAlgn="b"/>
                      <a:r>
                        <a:rPr lang="en-US" sz="1000" b="1" i="1" u="none" strike="noStrike" baseline="0" dirty="0">
                          <a:solidFill>
                            <a:srgbClr val="C00000"/>
                          </a:solidFill>
                          <a:effectLst/>
                        </a:rPr>
                        <a:t>Satisfactory</a:t>
                      </a:r>
                    </a:p>
                  </a:txBody>
                  <a:tcPr marL="8381" marR="8381" marT="8381" marB="0"/>
                </a:tc>
                <a:tc>
                  <a:txBody>
                    <a:bodyPr/>
                    <a:lstStyle/>
                    <a:p>
                      <a:pPr lvl="0" algn="ctr" fontAlgn="b"/>
                      <a:endParaRPr lang="en-US" sz="1200" b="1" i="1" u="none" strike="noStrike" baseline="0" dirty="0">
                        <a:solidFill>
                          <a:srgbClr val="C00000"/>
                        </a:solidFill>
                        <a:effectLst/>
                      </a:endParaRPr>
                    </a:p>
                  </a:txBody>
                  <a:tcPr marL="8381" marR="8381" marT="8381" marB="0"/>
                </a:tc>
                <a:tc>
                  <a:txBody>
                    <a:bodyPr/>
                    <a:lstStyle/>
                    <a:p>
                      <a:pPr lvl="0" algn="ctr">
                        <a:buNone/>
                      </a:pPr>
                      <a:r>
                        <a:rPr lang="en-US" sz="1200" b="1" i="1" u="none" strike="noStrike" baseline="0" dirty="0">
                          <a:solidFill>
                            <a:srgbClr val="C00000"/>
                          </a:solidFill>
                          <a:effectLst/>
                        </a:rPr>
                        <a:t> PBM Letters     Sent</a:t>
                      </a:r>
                      <a:endParaRPr lang="en-US"/>
                    </a:p>
                  </a:txBody>
                  <a:tcPr marL="8381" marR="8381" marT="8381" marB="0"/>
                </a:tc>
                <a:tc>
                  <a:txBody>
                    <a:bodyPr/>
                    <a:lstStyle/>
                    <a:p>
                      <a:pPr lvl="0" algn="ctr">
                        <a:lnSpc>
                          <a:spcPct val="100000"/>
                        </a:lnSpc>
                        <a:spcBef>
                          <a:spcPts val="0"/>
                        </a:spcBef>
                        <a:spcAft>
                          <a:spcPts val="0"/>
                        </a:spcAft>
                        <a:buNone/>
                      </a:pPr>
                      <a:r>
                        <a:rPr lang="en-US" sz="1200" b="1" i="1" u="none" strike="noStrike" baseline="0" noProof="0" dirty="0">
                          <a:solidFill>
                            <a:srgbClr val="C00000"/>
                          </a:solidFill>
                          <a:effectLst/>
                          <a:latin typeface="Calibri"/>
                        </a:rPr>
                        <a:t>Received</a:t>
                      </a:r>
                      <a:endParaRPr lang="en-US" sz="1200" b="0" i="0" u="none" strike="noStrike" baseline="0" noProof="0">
                        <a:solidFill>
                          <a:srgbClr val="C00000"/>
                        </a:solidFill>
                        <a:effectLst/>
                        <a:latin typeface="Calibri"/>
                      </a:endParaRPr>
                    </a:p>
                    <a:p>
                      <a:pPr lvl="0" algn="ctr">
                        <a:buNone/>
                      </a:pPr>
                      <a:endParaRPr lang="en-US" sz="1200" b="1" i="1" u="none" strike="noStrike" baseline="0" dirty="0">
                        <a:solidFill>
                          <a:srgbClr val="C00000"/>
                        </a:solidFill>
                        <a:effectLst/>
                      </a:endParaRPr>
                    </a:p>
                  </a:txBody>
                  <a:tcPr marL="8381" marR="8381" marT="8381" marB="0"/>
                </a:tc>
                <a:tc>
                  <a:txBody>
                    <a:bodyPr/>
                    <a:lstStyle/>
                    <a:p>
                      <a:pPr algn="ctr" fontAlgn="b"/>
                      <a:r>
                        <a:rPr lang="en-US" sz="1200" b="1" i="1" u="none" strike="noStrike" baseline="0" dirty="0">
                          <a:solidFill>
                            <a:srgbClr val="C00000"/>
                          </a:solidFill>
                          <a:effectLst/>
                        </a:rPr>
                        <a:t>Satisfactory</a:t>
                      </a:r>
                    </a:p>
                  </a:txBody>
                  <a:tcPr marL="8381" marR="8381" marT="8381" marB="0"/>
                </a:tc>
                <a:extLst>
                  <a:ext uri="{0D108BD9-81ED-4DB2-BD59-A6C34878D82A}">
                    <a16:rowId xmlns:a16="http://schemas.microsoft.com/office/drawing/2014/main" val="1508535968"/>
                  </a:ext>
                </a:extLst>
              </a:tr>
            </a:tbl>
          </a:graphicData>
        </a:graphic>
      </p:graphicFrame>
    </p:spTree>
    <p:extLst>
      <p:ext uri="{BB962C8B-B14F-4D97-AF65-F5344CB8AC3E}">
        <p14:creationId xmlns:p14="http://schemas.microsoft.com/office/powerpoint/2010/main" val="198731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6FBB32-876E-4FAF-AF00-6073A945F717}"/>
              </a:ext>
            </a:extLst>
          </p:cNvPr>
          <p:cNvSpPr txBox="1"/>
          <p:nvPr/>
        </p:nvSpPr>
        <p:spPr>
          <a:xfrm>
            <a:off x="1431636" y="658873"/>
            <a:ext cx="8423564" cy="2957861"/>
          </a:xfrm>
          <a:prstGeom prst="rect">
            <a:avLst/>
          </a:prstGeom>
          <a:noFill/>
        </p:spPr>
        <p:txBody>
          <a:bodyPr wrap="square" lIns="91440" tIns="45720" rIns="91440" bIns="45720" anchor="t">
            <a:spAutoFit/>
          </a:bodyPr>
          <a:lstStyle/>
          <a:p>
            <a:pPr marR="0" lvl="0">
              <a:lnSpc>
                <a:spcPct val="150000"/>
              </a:lnSpc>
              <a:spcBef>
                <a:spcPts val="0"/>
              </a:spcBef>
              <a:spcAft>
                <a:spcPts val="0"/>
              </a:spcAft>
              <a:tabLst>
                <a:tab pos="4448175"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PBM Complaints and License Review</a:t>
            </a:r>
          </a:p>
          <a:p>
            <a:pPr marR="0" lvl="0">
              <a:lnSpc>
                <a:spcPct val="150000"/>
              </a:lnSpc>
              <a:spcBef>
                <a:spcPts val="0"/>
              </a:spcBef>
              <a:spcAft>
                <a:spcPts val="0"/>
              </a:spcAft>
              <a:tabLst>
                <a:tab pos="4448175"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tabLst>
                <a:tab pos="4448175" algn="l"/>
              </a:tabLst>
            </a:pPr>
            <a:r>
              <a:rPr lang="en-US" b="1" dirty="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Judge Dixon requested list of Oklahoma Licensed PBMs. (see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Handout Oklahoma Licensed PBMs)</a:t>
            </a:r>
          </a:p>
          <a:p>
            <a:pPr>
              <a:lnSpc>
                <a:spcPct val="150000"/>
              </a:lnSpc>
              <a:tabLst>
                <a:tab pos="4448175"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Ms. Maxwell asked how confident the OID is that all PBMs operating in Oklahoma are licensed and considered to be in good standing. </a:t>
            </a:r>
          </a:p>
          <a:p>
            <a:pPr marR="0" lvl="0">
              <a:lnSpc>
                <a:spcPct val="150000"/>
              </a:lnSpc>
              <a:spcBef>
                <a:spcPts val="0"/>
              </a:spcBef>
              <a:spcAft>
                <a:spcPts val="0"/>
              </a:spcAft>
              <a:tabLst>
                <a:tab pos="444817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15F70B9-8B5E-44DA-B50F-9F989BBF6833}"/>
              </a:ext>
            </a:extLst>
          </p:cNvPr>
          <p:cNvGraphicFramePr>
            <a:graphicFrameLocks noGrp="1"/>
          </p:cNvGraphicFramePr>
          <p:nvPr>
            <p:extLst>
              <p:ext uri="{D42A27DB-BD31-4B8C-83A1-F6EECF244321}">
                <p14:modId xmlns:p14="http://schemas.microsoft.com/office/powerpoint/2010/main" val="2428998491"/>
              </p:ext>
            </p:extLst>
          </p:nvPr>
        </p:nvGraphicFramePr>
        <p:xfrm>
          <a:off x="1575954" y="3290454"/>
          <a:ext cx="8544711" cy="1105592"/>
        </p:xfrm>
        <a:graphic>
          <a:graphicData uri="http://schemas.openxmlformats.org/drawingml/2006/table">
            <a:tbl>
              <a:tblPr firstRow="1" bandRow="1">
                <a:tableStyleId>{5C22544A-7EE6-4342-B048-85BDC9FD1C3A}</a:tableStyleId>
              </a:tblPr>
              <a:tblGrid>
                <a:gridCol w="2034886">
                  <a:extLst>
                    <a:ext uri="{9D8B030D-6E8A-4147-A177-3AD203B41FA5}">
                      <a16:colId xmlns:a16="http://schemas.microsoft.com/office/drawing/2014/main" val="1331537314"/>
                    </a:ext>
                  </a:extLst>
                </a:gridCol>
                <a:gridCol w="1671203">
                  <a:extLst>
                    <a:ext uri="{9D8B030D-6E8A-4147-A177-3AD203B41FA5}">
                      <a16:colId xmlns:a16="http://schemas.microsoft.com/office/drawing/2014/main" val="347338841"/>
                    </a:ext>
                  </a:extLst>
                </a:gridCol>
                <a:gridCol w="1290204">
                  <a:extLst>
                    <a:ext uri="{9D8B030D-6E8A-4147-A177-3AD203B41FA5}">
                      <a16:colId xmlns:a16="http://schemas.microsoft.com/office/drawing/2014/main" val="45690777"/>
                    </a:ext>
                  </a:extLst>
                </a:gridCol>
                <a:gridCol w="1766453">
                  <a:extLst>
                    <a:ext uri="{9D8B030D-6E8A-4147-A177-3AD203B41FA5}">
                      <a16:colId xmlns:a16="http://schemas.microsoft.com/office/drawing/2014/main" val="4182414292"/>
                    </a:ext>
                  </a:extLst>
                </a:gridCol>
                <a:gridCol w="1781965">
                  <a:extLst>
                    <a:ext uri="{9D8B030D-6E8A-4147-A177-3AD203B41FA5}">
                      <a16:colId xmlns:a16="http://schemas.microsoft.com/office/drawing/2014/main" val="1155974003"/>
                    </a:ext>
                  </a:extLst>
                </a:gridCol>
              </a:tblGrid>
              <a:tr h="831272">
                <a:tc>
                  <a:txBody>
                    <a:bodyPr/>
                    <a:lstStyle/>
                    <a:p>
                      <a:pPr algn="ctr"/>
                      <a:r>
                        <a:rPr lang="en-US" dirty="0">
                          <a:effectLst/>
                        </a:rPr>
                        <a:t># of Licensed PBMs</a:t>
                      </a:r>
                    </a:p>
                  </a:txBody>
                  <a:tcPr marL="0" marR="0" marT="0" marB="0" anchor="ctr"/>
                </a:tc>
                <a:tc>
                  <a:txBody>
                    <a:bodyPr/>
                    <a:lstStyle/>
                    <a:p>
                      <a:pPr algn="ctr"/>
                      <a:r>
                        <a:rPr lang="en-US" dirty="0">
                          <a:effectLst/>
                        </a:rPr>
                        <a:t># of PBMs with Complaints</a:t>
                      </a:r>
                    </a:p>
                  </a:txBody>
                  <a:tcPr marL="0" marR="0" marT="0" marB="0" anchor="ctr"/>
                </a:tc>
                <a:tc>
                  <a:txBody>
                    <a:bodyPr/>
                    <a:lstStyle/>
                    <a:p>
                      <a:pPr algn="ctr"/>
                      <a:r>
                        <a:rPr lang="en-US" dirty="0">
                          <a:effectLst/>
                        </a:rPr>
                        <a:t>Difference</a:t>
                      </a:r>
                    </a:p>
                  </a:txBody>
                  <a:tcPr marL="0" marR="0" marT="0" marB="0" anchor="ctr"/>
                </a:tc>
                <a:tc>
                  <a:txBody>
                    <a:bodyPr/>
                    <a:lstStyle/>
                    <a:p>
                      <a:pPr algn="ctr"/>
                      <a:r>
                        <a:rPr lang="en-US" dirty="0">
                          <a:effectLst/>
                        </a:rPr>
                        <a:t>Identified during Research</a:t>
                      </a:r>
                    </a:p>
                  </a:txBody>
                  <a:tcPr marL="0" marR="0" marT="0" marB="0" anchor="ctr"/>
                </a:tc>
                <a:tc>
                  <a:txBody>
                    <a:bodyPr/>
                    <a:lstStyle/>
                    <a:p>
                      <a:pPr algn="ctr"/>
                      <a:r>
                        <a:rPr lang="en-US" dirty="0">
                          <a:effectLst/>
                        </a:rPr>
                        <a:t>Current still researching</a:t>
                      </a:r>
                    </a:p>
                  </a:txBody>
                  <a:tcPr marL="0" marR="0" marT="0" marB="0" anchor="ctr"/>
                </a:tc>
                <a:extLst>
                  <a:ext uri="{0D108BD9-81ED-4DB2-BD59-A6C34878D82A}">
                    <a16:rowId xmlns:a16="http://schemas.microsoft.com/office/drawing/2014/main" val="3340107227"/>
                  </a:ext>
                </a:extLst>
              </a:tr>
              <a:tr h="190500">
                <a:tc>
                  <a:txBody>
                    <a:bodyPr/>
                    <a:lstStyle/>
                    <a:p>
                      <a:pPr algn="ctr"/>
                      <a:r>
                        <a:rPr lang="en-US" dirty="0">
                          <a:effectLst/>
                        </a:rPr>
                        <a:t>43</a:t>
                      </a:r>
                    </a:p>
                  </a:txBody>
                  <a:tcPr marL="0" marR="0" marT="0" marB="0" anchor="ctr"/>
                </a:tc>
                <a:tc>
                  <a:txBody>
                    <a:bodyPr/>
                    <a:lstStyle/>
                    <a:p>
                      <a:pPr algn="ctr"/>
                      <a:r>
                        <a:rPr lang="en-US" dirty="0"/>
                        <a:t>54</a:t>
                      </a:r>
                    </a:p>
                  </a:txBody>
                  <a:tcPr marL="0" marR="0" marT="0" marB="0" anchor="ctr"/>
                </a:tc>
                <a:tc>
                  <a:txBody>
                    <a:bodyPr/>
                    <a:lstStyle/>
                    <a:p>
                      <a:pPr algn="ctr"/>
                      <a:r>
                        <a:rPr lang="en-US" dirty="0"/>
                        <a:t>11</a:t>
                      </a:r>
                    </a:p>
                  </a:txBody>
                  <a:tcPr marL="0" marR="0" marT="0" marB="0" anchor="ctr"/>
                </a:tc>
                <a:tc>
                  <a:txBody>
                    <a:bodyPr/>
                    <a:lstStyle/>
                    <a:p>
                      <a:pPr algn="ctr"/>
                      <a:r>
                        <a:rPr lang="en-US" dirty="0"/>
                        <a:t>3</a:t>
                      </a:r>
                    </a:p>
                  </a:txBody>
                  <a:tcPr marL="0" marR="0" marT="0" marB="0" anchor="ctr"/>
                </a:tc>
                <a:tc>
                  <a:txBody>
                    <a:bodyPr/>
                    <a:lstStyle/>
                    <a:p>
                      <a:pPr algn="ctr"/>
                      <a:r>
                        <a:rPr lang="en-US" dirty="0"/>
                        <a:t>8</a:t>
                      </a:r>
                    </a:p>
                  </a:txBody>
                  <a:tcPr marL="0" marR="0" marT="0" marB="0" anchor="ctr"/>
                </a:tc>
                <a:extLst>
                  <a:ext uri="{0D108BD9-81ED-4DB2-BD59-A6C34878D82A}">
                    <a16:rowId xmlns:a16="http://schemas.microsoft.com/office/drawing/2014/main" val="2708114675"/>
                  </a:ext>
                </a:extLst>
              </a:tr>
            </a:tbl>
          </a:graphicData>
        </a:graphic>
      </p:graphicFrame>
      <p:sp>
        <p:nvSpPr>
          <p:cNvPr id="6" name="TextBox 5">
            <a:extLst>
              <a:ext uri="{FF2B5EF4-FFF2-40B4-BE49-F238E27FC236}">
                <a16:creationId xmlns:a16="http://schemas.microsoft.com/office/drawing/2014/main" id="{69601379-8868-48FB-9F2C-C4D5C01E44C4}"/>
              </a:ext>
            </a:extLst>
          </p:cNvPr>
          <p:cNvSpPr txBox="1"/>
          <p:nvPr/>
        </p:nvSpPr>
        <p:spPr>
          <a:xfrm>
            <a:off x="1575953" y="4616161"/>
            <a:ext cx="87077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PBM Compliance is researching PBM mergers, PBM’s no longer in business, PBM’s operating under different corporate names, or renamed in a merger or purchase. PBM Compliance staff will complete research within 30 days. The OID Legal team reviewing current PBM notification letters to prepare for mailing after research completed. </a:t>
            </a:r>
          </a:p>
        </p:txBody>
      </p:sp>
    </p:spTree>
    <p:extLst>
      <p:ext uri="{BB962C8B-B14F-4D97-AF65-F5344CB8AC3E}">
        <p14:creationId xmlns:p14="http://schemas.microsoft.com/office/powerpoint/2010/main" val="168373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D51ED-6166-481B-9586-BC86004AA14E}"/>
              </a:ext>
            </a:extLst>
          </p:cNvPr>
          <p:cNvSpPr txBox="1"/>
          <p:nvPr/>
        </p:nvSpPr>
        <p:spPr>
          <a:xfrm>
            <a:off x="1948872" y="637310"/>
            <a:ext cx="8977745" cy="5447645"/>
          </a:xfrm>
          <a:prstGeom prst="rect">
            <a:avLst/>
          </a:prstGeom>
          <a:noFill/>
        </p:spPr>
        <p:txBody>
          <a:bodyPr wrap="square" lIns="91440" tIns="45720" rIns="91440" bIns="45720" rtlCol="0" anchor="t">
            <a:spAutoFit/>
          </a:bodyPr>
          <a:lstStyle/>
          <a:p>
            <a:pPr algn="ctr"/>
            <a:r>
              <a:rPr lang="en-US" sz="2400" dirty="0">
                <a:latin typeface="Times New Roman" panose="02020603050405020304" pitchFamily="18" charset="0"/>
                <a:cs typeface="Times New Roman" panose="02020603050405020304" pitchFamily="18" charset="0"/>
              </a:rPr>
              <a:t>Update for Committee Member Questions From Previous Meeting</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III.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 Consedine asked for a report on the distribution of PBMs as to their size</a:t>
            </a:r>
          </a:p>
          <a:p>
            <a:pPr algn="ct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IV.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 Lewandowski inquired about actions that the Advisory Committee can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recommend to staff that would assist in their efforts to review and bring 		recommendations to the Committee. The Chair specifically asked for 			recommendations on 1) what the appropriate action would be to address 		PBMs that are not cooperating, 2) at what point should the Committee take 		progressive disciplinary action – reprimand, suspension, revocation of 		license. </a:t>
            </a:r>
            <a:r>
              <a:rPr lang="en-US" dirty="0">
                <a:latin typeface="Times New Roman" panose="02020603050405020304" pitchFamily="18" charset="0"/>
                <a:ea typeface="Calibri" panose="020F0502020204030204" pitchFamily="34" charset="0"/>
                <a:cs typeface="Times New Roman" panose="02020603050405020304" pitchFamily="18" charset="0"/>
              </a:rPr>
              <a:t>(Verbal Review)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graphicFrame>
        <p:nvGraphicFramePr>
          <p:cNvPr id="7" name="Table 6">
            <a:extLst>
              <a:ext uri="{FF2B5EF4-FFF2-40B4-BE49-F238E27FC236}">
                <a16:creationId xmlns:a16="http://schemas.microsoft.com/office/drawing/2014/main" id="{9E2426BC-D537-4880-91F9-9A24B71BFEFC}"/>
              </a:ext>
            </a:extLst>
          </p:cNvPr>
          <p:cNvGraphicFramePr>
            <a:graphicFrameLocks noGrp="1"/>
          </p:cNvGraphicFramePr>
          <p:nvPr>
            <p:extLst>
              <p:ext uri="{D42A27DB-BD31-4B8C-83A1-F6EECF244321}">
                <p14:modId xmlns:p14="http://schemas.microsoft.com/office/powerpoint/2010/main" val="3528625731"/>
              </p:ext>
            </p:extLst>
          </p:nvPr>
        </p:nvGraphicFramePr>
        <p:xfrm>
          <a:off x="4362450" y="1714500"/>
          <a:ext cx="3467100" cy="1714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54087493"/>
                    </a:ext>
                  </a:extLst>
                </a:gridCol>
                <a:gridCol w="774700">
                  <a:extLst>
                    <a:ext uri="{9D8B030D-6E8A-4147-A177-3AD203B41FA5}">
                      <a16:colId xmlns:a16="http://schemas.microsoft.com/office/drawing/2014/main" val="1111410982"/>
                    </a:ext>
                  </a:extLst>
                </a:gridCol>
                <a:gridCol w="736600">
                  <a:extLst>
                    <a:ext uri="{9D8B030D-6E8A-4147-A177-3AD203B41FA5}">
                      <a16:colId xmlns:a16="http://schemas.microsoft.com/office/drawing/2014/main" val="895215390"/>
                    </a:ext>
                  </a:extLst>
                </a:gridCol>
                <a:gridCol w="736600">
                  <a:extLst>
                    <a:ext uri="{9D8B030D-6E8A-4147-A177-3AD203B41FA5}">
                      <a16:colId xmlns:a16="http://schemas.microsoft.com/office/drawing/2014/main" val="2810732905"/>
                    </a:ext>
                  </a:extLst>
                </a:gridCol>
                <a:gridCol w="609600">
                  <a:extLst>
                    <a:ext uri="{9D8B030D-6E8A-4147-A177-3AD203B41FA5}">
                      <a16:colId xmlns:a16="http://schemas.microsoft.com/office/drawing/2014/main" val="4090444442"/>
                    </a:ext>
                  </a:extLst>
                </a:gridCol>
              </a:tblGrid>
              <a:tr h="190500">
                <a:tc>
                  <a:txBody>
                    <a:bodyPr/>
                    <a:lstStyle/>
                    <a:p>
                      <a:pPr algn="ctr" fontAlgn="b"/>
                      <a:r>
                        <a:rPr lang="en-US" sz="1100" u="none" strike="noStrike" dirty="0">
                          <a:effectLst/>
                        </a:rPr>
                        <a:t>PBM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Individual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T Fee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Total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of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8589834"/>
                  </a:ext>
                </a:extLst>
              </a:tr>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Complaints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Complaints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Complaints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3888875"/>
                  </a:ext>
                </a:extLst>
              </a:tr>
              <a:tr h="190500">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7,700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7,700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8655521"/>
                  </a:ext>
                </a:extLst>
              </a:tr>
              <a:tr h="190500">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3,418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3,517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8169874"/>
                  </a:ext>
                </a:extLst>
              </a:tr>
              <a:tr h="190500">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2,672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2,889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9064977"/>
                  </a:ext>
                </a:extLst>
              </a:tr>
              <a:tr h="190500">
                <a:tc>
                  <a:txBody>
                    <a:bodyPr/>
                    <a:lstStyle/>
                    <a:p>
                      <a:pPr algn="ctr" fontAlgn="b"/>
                      <a:r>
                        <a:rPr lang="en-US" sz="1100" u="none" strike="noStrike" dirty="0">
                          <a:effectLst/>
                        </a:rPr>
                        <a:t>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2,095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4139084"/>
                  </a:ext>
                </a:extLst>
              </a:tr>
              <a:tr h="190500">
                <a:tc>
                  <a:txBody>
                    <a:bodyPr/>
                    <a:lstStyle/>
                    <a:p>
                      <a:pPr algn="ctr" fontAlgn="b"/>
                      <a:r>
                        <a:rPr lang="en-US" sz="1100" u="none" strike="noStrike" dirty="0">
                          <a:effectLst/>
                        </a:rPr>
                        <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1,740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1,742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1729214"/>
                  </a:ext>
                </a:extLst>
              </a:tr>
              <a:tr h="190500">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946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706098"/>
                  </a:ext>
                </a:extLst>
              </a:tr>
              <a:tr h="190500">
                <a:tc>
                  <a:txBody>
                    <a:bodyPr/>
                    <a:lstStyle/>
                    <a:p>
                      <a:pPr algn="ctr" fontAlgn="b"/>
                      <a:r>
                        <a:rPr lang="en-US" sz="1100" u="none" strike="noStrike" dirty="0">
                          <a:effectLst/>
                        </a:rPr>
                        <a:t>G</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402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403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4947935"/>
                  </a:ext>
                </a:extLst>
              </a:tr>
            </a:tbl>
          </a:graphicData>
        </a:graphic>
      </p:graphicFrame>
    </p:spTree>
    <p:extLst>
      <p:ext uri="{BB962C8B-B14F-4D97-AF65-F5344CB8AC3E}">
        <p14:creationId xmlns:p14="http://schemas.microsoft.com/office/powerpoint/2010/main" val="386336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5A87-9473-4918-8C8A-2E0E08C9C946}"/>
              </a:ext>
            </a:extLst>
          </p:cNvPr>
          <p:cNvSpPr>
            <a:spLocks noGrp="1"/>
          </p:cNvSpPr>
          <p:nvPr/>
        </p:nvSpPr>
        <p:spPr>
          <a:xfrm>
            <a:off x="609600" y="274637"/>
            <a:ext cx="10972800" cy="1327659"/>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7200" kern="1200" baseline="0">
                <a:solidFill>
                  <a:srgbClr val="535E75"/>
                </a:solidFill>
                <a:latin typeface="Aleo" panose="00000500000000000000" pitchFamily="2" charset="0"/>
                <a:ea typeface="+mj-ea"/>
                <a:cs typeface="+mj-cs"/>
              </a:defRPr>
            </a:lvl1pPr>
          </a:lstStyle>
          <a:p>
            <a:pPr algn="ctr"/>
            <a:r>
              <a:rPr lang="en-US" dirty="0">
                <a:latin typeface="Times New Roman" panose="02020603050405020304" pitchFamily="18" charset="0"/>
                <a:cs typeface="Times New Roman" panose="02020603050405020304" pitchFamily="18" charset="0"/>
              </a:rPr>
              <a:t>PBM Complaint Review</a:t>
            </a:r>
            <a:br>
              <a:rPr lang="en-US"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Effective as of 4/07/21</a:t>
            </a: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5439197-8CB7-46DB-BEE1-D48E64E53E69}"/>
              </a:ext>
            </a:extLst>
          </p:cNvPr>
          <p:cNvGraphicFramePr>
            <a:graphicFrameLocks noGrp="1"/>
          </p:cNvGraphicFramePr>
          <p:nvPr>
            <p:extLst>
              <p:ext uri="{D42A27DB-BD31-4B8C-83A1-F6EECF244321}">
                <p14:modId xmlns:p14="http://schemas.microsoft.com/office/powerpoint/2010/main" val="1662893269"/>
              </p:ext>
            </p:extLst>
          </p:nvPr>
        </p:nvGraphicFramePr>
        <p:xfrm>
          <a:off x="1385454" y="2008909"/>
          <a:ext cx="9339694" cy="1776294"/>
        </p:xfrm>
        <a:graphic>
          <a:graphicData uri="http://schemas.openxmlformats.org/drawingml/2006/table">
            <a:tbl>
              <a:tblPr firstRow="1" bandRow="1">
                <a:tableStyleId>{5C22544A-7EE6-4342-B048-85BDC9FD1C3A}</a:tableStyleId>
              </a:tblPr>
              <a:tblGrid>
                <a:gridCol w="1757795">
                  <a:extLst>
                    <a:ext uri="{9D8B030D-6E8A-4147-A177-3AD203B41FA5}">
                      <a16:colId xmlns:a16="http://schemas.microsoft.com/office/drawing/2014/main" val="3603798560"/>
                    </a:ext>
                  </a:extLst>
                </a:gridCol>
                <a:gridCol w="1238249">
                  <a:extLst>
                    <a:ext uri="{9D8B030D-6E8A-4147-A177-3AD203B41FA5}">
                      <a16:colId xmlns:a16="http://schemas.microsoft.com/office/drawing/2014/main" val="3770900729"/>
                    </a:ext>
                  </a:extLst>
                </a:gridCol>
                <a:gridCol w="1247775">
                  <a:extLst>
                    <a:ext uri="{9D8B030D-6E8A-4147-A177-3AD203B41FA5}">
                      <a16:colId xmlns:a16="http://schemas.microsoft.com/office/drawing/2014/main" val="2291207628"/>
                    </a:ext>
                  </a:extLst>
                </a:gridCol>
                <a:gridCol w="1019175">
                  <a:extLst>
                    <a:ext uri="{9D8B030D-6E8A-4147-A177-3AD203B41FA5}">
                      <a16:colId xmlns:a16="http://schemas.microsoft.com/office/drawing/2014/main" val="1147462911"/>
                    </a:ext>
                  </a:extLst>
                </a:gridCol>
                <a:gridCol w="1257300">
                  <a:extLst>
                    <a:ext uri="{9D8B030D-6E8A-4147-A177-3AD203B41FA5}">
                      <a16:colId xmlns:a16="http://schemas.microsoft.com/office/drawing/2014/main" val="825835509"/>
                    </a:ext>
                  </a:extLst>
                </a:gridCol>
                <a:gridCol w="1171575">
                  <a:extLst>
                    <a:ext uri="{9D8B030D-6E8A-4147-A177-3AD203B41FA5}">
                      <a16:colId xmlns:a16="http://schemas.microsoft.com/office/drawing/2014/main" val="807890435"/>
                    </a:ext>
                  </a:extLst>
                </a:gridCol>
                <a:gridCol w="1647825">
                  <a:extLst>
                    <a:ext uri="{9D8B030D-6E8A-4147-A177-3AD203B41FA5}">
                      <a16:colId xmlns:a16="http://schemas.microsoft.com/office/drawing/2014/main" val="2360433511"/>
                    </a:ext>
                  </a:extLst>
                </a:gridCol>
              </a:tblGrid>
              <a:tr h="572334">
                <a:tc>
                  <a:txBody>
                    <a:bodyPr/>
                    <a:lstStyle/>
                    <a:p>
                      <a:pPr algn="ctr" fontAlgn="base"/>
                      <a:r>
                        <a:rPr lang="en-US" sz="1100" dirty="0">
                          <a:effectLst/>
                        </a:rPr>
                        <a:t>STATE BASED SYSTEMS POST 9/1/20</a:t>
                      </a:r>
                    </a:p>
                  </a:txBody>
                  <a:tcPr anchor="b"/>
                </a:tc>
                <a:tc>
                  <a:txBody>
                    <a:bodyPr/>
                    <a:lstStyle/>
                    <a:p>
                      <a:pPr algn="ctr" fontAlgn="base"/>
                      <a:r>
                        <a:rPr lang="en-US" sz="1100" dirty="0">
                          <a:effectLst/>
                        </a:rPr>
                        <a:t>CONSUMER​</a:t>
                      </a:r>
                      <a:endParaRPr lang="en-US" dirty="0">
                        <a:effectLst/>
                      </a:endParaRPr>
                    </a:p>
                  </a:txBody>
                  <a:tcPr anchor="ctr"/>
                </a:tc>
                <a:tc>
                  <a:txBody>
                    <a:bodyPr/>
                    <a:lstStyle/>
                    <a:p>
                      <a:pPr algn="ctr" fontAlgn="base"/>
                      <a:r>
                        <a:rPr lang="en-US" sz="1100" dirty="0">
                          <a:effectLst/>
                        </a:rPr>
                        <a:t>NETWORK​</a:t>
                      </a:r>
                      <a:endParaRPr lang="en-US" dirty="0">
                        <a:effectLst/>
                      </a:endParaRPr>
                    </a:p>
                  </a:txBody>
                  <a:tcPr anchor="ctr"/>
                </a:tc>
                <a:tc>
                  <a:txBody>
                    <a:bodyPr/>
                    <a:lstStyle/>
                    <a:p>
                      <a:pPr algn="ctr" fontAlgn="base"/>
                      <a:r>
                        <a:rPr lang="en-US" sz="1100" dirty="0">
                          <a:effectLst/>
                        </a:rPr>
                        <a:t>PHARMACY​</a:t>
                      </a:r>
                      <a:endParaRPr lang="en-US" dirty="0">
                        <a:effectLst/>
                      </a:endParaRPr>
                    </a:p>
                  </a:txBody>
                  <a:tcPr anchor="ctr"/>
                </a:tc>
                <a:tc>
                  <a:txBody>
                    <a:bodyPr/>
                    <a:lstStyle/>
                    <a:p>
                      <a:pPr algn="ctr" fontAlgn="base"/>
                      <a:r>
                        <a:rPr lang="en-US" sz="1100" dirty="0">
                          <a:effectLst/>
                        </a:rPr>
                        <a:t>PBM OWNED​</a:t>
                      </a:r>
                      <a:endParaRPr lang="en-US" dirty="0">
                        <a:effectLst/>
                      </a:endParaRPr>
                    </a:p>
                  </a:txBody>
                  <a:tcPr anchor="ctr"/>
                </a:tc>
                <a:tc>
                  <a:txBody>
                    <a:bodyPr/>
                    <a:lstStyle/>
                    <a:p>
                      <a:pPr algn="ctr" fontAlgn="base"/>
                      <a:r>
                        <a:rPr lang="en-US" sz="1100" dirty="0">
                          <a:effectLst/>
                        </a:rPr>
                        <a:t>CONSUMER ​</a:t>
                      </a:r>
                      <a:endParaRPr lang="en-US" dirty="0">
                        <a:effectLst/>
                      </a:endParaRPr>
                    </a:p>
                  </a:txBody>
                  <a:tcPr anchor="ctr"/>
                </a:tc>
                <a:tc>
                  <a:txBody>
                    <a:bodyPr/>
                    <a:lstStyle/>
                    <a:p>
                      <a:pPr algn="ctr" fontAlgn="base"/>
                      <a:r>
                        <a:rPr lang="en-US" sz="1100" b="1" dirty="0">
                          <a:effectLst/>
                        </a:rPr>
                        <a:t>NETWORK PARTICIPATION FEES</a:t>
                      </a:r>
                    </a:p>
                  </a:txBody>
                  <a:tcPr anchor="ctr"/>
                </a:tc>
                <a:extLst>
                  <a:ext uri="{0D108BD9-81ED-4DB2-BD59-A6C34878D82A}">
                    <a16:rowId xmlns:a16="http://schemas.microsoft.com/office/drawing/2014/main" val="2549074773"/>
                  </a:ext>
                </a:extLst>
              </a:tr>
              <a:tr h="188610">
                <a:tc>
                  <a:txBody>
                    <a:bodyPr/>
                    <a:lstStyle/>
                    <a:p>
                      <a:pPr algn="ctr" fontAlgn="base"/>
                      <a:r>
                        <a:rPr lang="en-US" sz="1100" dirty="0">
                          <a:effectLst/>
                        </a:rPr>
                        <a:t>INDIVIDUAL PBM SBS</a:t>
                      </a:r>
                    </a:p>
                  </a:txBody>
                  <a:tcPr anchor="b"/>
                </a:tc>
                <a:tc>
                  <a:txBody>
                    <a:bodyPr/>
                    <a:lstStyle/>
                    <a:p>
                      <a:pPr algn="ctr" fontAlgn="base"/>
                      <a:r>
                        <a:rPr lang="en-US" sz="1100" dirty="0">
                          <a:effectLst/>
                        </a:rPr>
                        <a:t>CHOICE​</a:t>
                      </a:r>
                      <a:endParaRPr lang="en-US" dirty="0">
                        <a:effectLst/>
                      </a:endParaRPr>
                    </a:p>
                  </a:txBody>
                  <a:tcPr anchor="ctr"/>
                </a:tc>
                <a:tc>
                  <a:txBody>
                    <a:bodyPr/>
                    <a:lstStyle/>
                    <a:p>
                      <a:pPr algn="ctr" fontAlgn="base"/>
                      <a:r>
                        <a:rPr lang="en-US" sz="1100" dirty="0">
                          <a:effectLst/>
                        </a:rPr>
                        <a:t>COPAY/DIFF​</a:t>
                      </a:r>
                      <a:endParaRPr lang="en-US" dirty="0">
                        <a:effectLst/>
                      </a:endParaRPr>
                    </a:p>
                  </a:txBody>
                  <a:tcPr anchor="ctr"/>
                </a:tc>
                <a:tc>
                  <a:txBody>
                    <a:bodyPr/>
                    <a:lstStyle/>
                    <a:p>
                      <a:pPr algn="ctr" fontAlgn="base"/>
                      <a:r>
                        <a:rPr lang="en-US" sz="1100" dirty="0">
                          <a:effectLst/>
                        </a:rPr>
                        <a:t>NOT ABLE TO​</a:t>
                      </a:r>
                      <a:endParaRPr lang="en-US" dirty="0">
                        <a:effectLst/>
                      </a:endParaRPr>
                    </a:p>
                  </a:txBody>
                  <a:tcPr anchor="ctr"/>
                </a:tc>
                <a:tc>
                  <a:txBody>
                    <a:bodyPr/>
                    <a:lstStyle/>
                    <a:p>
                      <a:pPr algn="ctr" fontAlgn="base"/>
                      <a:r>
                        <a:rPr lang="en-US" sz="1100" dirty="0">
                          <a:effectLst/>
                        </a:rPr>
                        <a:t>SPECIALTY​</a:t>
                      </a:r>
                      <a:endParaRPr lang="en-US" dirty="0">
                        <a:effectLst/>
                      </a:endParaRPr>
                    </a:p>
                  </a:txBody>
                  <a:tcPr anchor="ctr"/>
                </a:tc>
                <a:tc>
                  <a:txBody>
                    <a:bodyPr/>
                    <a:lstStyle/>
                    <a:p>
                      <a:pPr algn="ctr" fontAlgn="base"/>
                      <a:r>
                        <a:rPr lang="en-US" sz="1100" dirty="0">
                          <a:effectLst/>
                        </a:rPr>
                        <a:t>MAIL OPT OUT​</a:t>
                      </a:r>
                      <a:endParaRPr lang="en-US" dirty="0">
                        <a:effectLst/>
                      </a:endParaRPr>
                    </a:p>
                  </a:txBody>
                  <a:tcPr anchor="ctr"/>
                </a:tc>
                <a:tc>
                  <a:txBody>
                    <a:bodyPr/>
                    <a:lstStyle/>
                    <a:p>
                      <a:pPr algn="ctr" fontAlgn="base"/>
                      <a:r>
                        <a:rPr lang="en-US" sz="1100" dirty="0">
                          <a:effectLst/>
                        </a:rPr>
                        <a:t>CREDENTIALING</a:t>
                      </a:r>
                    </a:p>
                  </a:txBody>
                  <a:tcPr anchor="ctr"/>
                </a:tc>
                <a:extLst>
                  <a:ext uri="{0D108BD9-81ED-4DB2-BD59-A6C34878D82A}">
                    <a16:rowId xmlns:a16="http://schemas.microsoft.com/office/drawing/2014/main" val="4103148497"/>
                  </a:ext>
                </a:extLst>
              </a:tr>
              <a:tr h="188610">
                <a:tc>
                  <a:txBody>
                    <a:bodyPr/>
                    <a:lstStyle/>
                    <a:p>
                      <a:pPr algn="ctr" fontAlgn="base"/>
                      <a:r>
                        <a:rPr lang="en-US" sz="1100" dirty="0">
                          <a:effectLst/>
                        </a:rPr>
                        <a:t>COMPLAINTS RECEIVED</a:t>
                      </a:r>
                      <a:endParaRPr lang="en-US" dirty="0">
                        <a:effectLst/>
                      </a:endParaRPr>
                    </a:p>
                  </a:txBody>
                  <a:tcPr anchor="b"/>
                </a:tc>
                <a:tc>
                  <a:txBody>
                    <a:bodyPr/>
                    <a:lstStyle/>
                    <a:p>
                      <a:pPr algn="ctr" fontAlgn="base"/>
                      <a:r>
                        <a:rPr lang="en-US" sz="1100" dirty="0">
                          <a:effectLst/>
                        </a:rPr>
                        <a:t>RESTRICTION​</a:t>
                      </a:r>
                      <a:endParaRPr lang="en-US" dirty="0">
                        <a:effectLst/>
                      </a:endParaRPr>
                    </a:p>
                  </a:txBody>
                  <a:tcPr anchor="ctr"/>
                </a:tc>
                <a:tc>
                  <a:txBody>
                    <a:bodyPr/>
                    <a:lstStyle/>
                    <a:p>
                      <a:pPr algn="ctr" fontAlgn="base"/>
                      <a:r>
                        <a:rPr lang="en-US" sz="1100" dirty="0">
                          <a:effectLst/>
                        </a:rPr>
                        <a:t>MAIL VS RETAIL​</a:t>
                      </a:r>
                      <a:endParaRPr lang="en-US" dirty="0">
                        <a:effectLst/>
                      </a:endParaRPr>
                    </a:p>
                  </a:txBody>
                  <a:tcPr anchor="ctr"/>
                </a:tc>
                <a:tc>
                  <a:txBody>
                    <a:bodyPr/>
                    <a:lstStyle/>
                    <a:p>
                      <a:pPr algn="ctr" fontAlgn="base"/>
                      <a:r>
                        <a:rPr lang="en-US" sz="1100" dirty="0">
                          <a:effectLst/>
                        </a:rPr>
                        <a:t>CONTRACT​</a:t>
                      </a:r>
                      <a:endParaRPr lang="en-US" dirty="0">
                        <a:effectLst/>
                      </a:endParaRPr>
                    </a:p>
                  </a:txBody>
                  <a:tcPr anchor="ctr"/>
                </a:tc>
                <a:tc>
                  <a:txBody>
                    <a:bodyPr/>
                    <a:lstStyle/>
                    <a:p>
                      <a:pPr algn="ctr" fontAlgn="base"/>
                      <a:r>
                        <a:rPr lang="en-US" sz="1100" dirty="0">
                          <a:effectLst/>
                        </a:rPr>
                        <a:t>RESTRICTION​</a:t>
                      </a:r>
                      <a:endParaRPr lang="en-US" dirty="0">
                        <a:effectLst/>
                      </a:endParaRPr>
                    </a:p>
                  </a:txBody>
                  <a:tcPr anchor="ctr"/>
                </a:tc>
                <a:tc>
                  <a:txBody>
                    <a:bodyPr/>
                    <a:lstStyle/>
                    <a:p>
                      <a:pPr algn="ctr" fontAlgn="base"/>
                      <a:r>
                        <a:rPr lang="en-US" sz="1100" dirty="0">
                          <a:effectLst/>
                        </a:rPr>
                        <a:t>DENIED​</a:t>
                      </a:r>
                      <a:endParaRPr lang="en-US" dirty="0">
                        <a:effectLst/>
                      </a:endParaRPr>
                    </a:p>
                  </a:txBody>
                  <a:tcPr anchor="ctr"/>
                </a:tc>
                <a:tc>
                  <a:txBody>
                    <a:bodyPr/>
                    <a:lstStyle/>
                    <a:p>
                      <a:pPr algn="ctr" fontAlgn="base"/>
                      <a:r>
                        <a:rPr lang="en-US" sz="1100" dirty="0">
                          <a:effectLst/>
                        </a:rPr>
                        <a:t>CHARGE</a:t>
                      </a:r>
                    </a:p>
                  </a:txBody>
                  <a:tcPr anchor="ctr"/>
                </a:tc>
                <a:extLst>
                  <a:ext uri="{0D108BD9-81ED-4DB2-BD59-A6C34878D82A}">
                    <a16:rowId xmlns:a16="http://schemas.microsoft.com/office/drawing/2014/main" val="3036264917"/>
                  </a:ext>
                </a:extLst>
              </a:tr>
              <a:tr h="188610">
                <a:tc>
                  <a:txBody>
                    <a:bodyPr/>
                    <a:lstStyle/>
                    <a:p>
                      <a:pPr algn="ctr" fontAlgn="base"/>
                      <a:r>
                        <a:rPr lang="en-US" sz="1100" dirty="0">
                          <a:effectLst/>
                        </a:rPr>
                        <a:t>1028</a:t>
                      </a:r>
                    </a:p>
                  </a:txBody>
                  <a:tcPr anchor="b"/>
                </a:tc>
                <a:tc>
                  <a:txBody>
                    <a:bodyPr/>
                    <a:lstStyle/>
                    <a:p>
                      <a:pPr algn="ctr" fontAlgn="base"/>
                      <a:r>
                        <a:rPr lang="en-US" sz="1100" dirty="0">
                          <a:effectLst/>
                        </a:rPr>
                        <a:t>206</a:t>
                      </a:r>
                    </a:p>
                  </a:txBody>
                  <a:tcPr anchor="ctr"/>
                </a:tc>
                <a:tc>
                  <a:txBody>
                    <a:bodyPr/>
                    <a:lstStyle/>
                    <a:p>
                      <a:pPr algn="ctr" fontAlgn="base"/>
                      <a:r>
                        <a:rPr lang="en-US" sz="1100" dirty="0">
                          <a:effectLst/>
                        </a:rPr>
                        <a:t>62</a:t>
                      </a:r>
                    </a:p>
                  </a:txBody>
                  <a:tcPr anchor="ctr"/>
                </a:tc>
                <a:tc>
                  <a:txBody>
                    <a:bodyPr/>
                    <a:lstStyle/>
                    <a:p>
                      <a:pPr algn="ctr" fontAlgn="base"/>
                      <a:r>
                        <a:rPr lang="en-US" sz="1100" dirty="0">
                          <a:effectLst/>
                        </a:rPr>
                        <a:t>344</a:t>
                      </a:r>
                    </a:p>
                  </a:txBody>
                  <a:tcPr anchor="ctr"/>
                </a:tc>
                <a:tc>
                  <a:txBody>
                    <a:bodyPr/>
                    <a:lstStyle/>
                    <a:p>
                      <a:pPr algn="ctr" fontAlgn="base"/>
                      <a:r>
                        <a:rPr lang="en-US" sz="1100" dirty="0">
                          <a:effectLst/>
                        </a:rPr>
                        <a:t>30</a:t>
                      </a:r>
                    </a:p>
                  </a:txBody>
                  <a:tcPr anchor="ctr"/>
                </a:tc>
                <a:tc>
                  <a:txBody>
                    <a:bodyPr/>
                    <a:lstStyle/>
                    <a:p>
                      <a:pPr algn="ctr" fontAlgn="base"/>
                      <a:r>
                        <a:rPr lang="en-US" sz="1100" dirty="0">
                          <a:effectLst/>
                        </a:rPr>
                        <a:t>64</a:t>
                      </a:r>
                    </a:p>
                  </a:txBody>
                  <a:tcPr anchor="ctr"/>
                </a:tc>
                <a:tc>
                  <a:txBody>
                    <a:bodyPr/>
                    <a:lstStyle/>
                    <a:p>
                      <a:pPr algn="ctr" fontAlgn="base"/>
                      <a:r>
                        <a:rPr lang="en-US" sz="1100" dirty="0">
                          <a:effectLst/>
                        </a:rPr>
                        <a:t>3</a:t>
                      </a:r>
                    </a:p>
                  </a:txBody>
                  <a:tcPr anchor="ctr"/>
                </a:tc>
                <a:extLst>
                  <a:ext uri="{0D108BD9-81ED-4DB2-BD59-A6C34878D82A}">
                    <a16:rowId xmlns:a16="http://schemas.microsoft.com/office/drawing/2014/main" val="1454029045"/>
                  </a:ext>
                </a:extLst>
              </a:tr>
              <a:tr h="188610">
                <a:tc>
                  <a:txBody>
                    <a:bodyPr/>
                    <a:lstStyle/>
                    <a:p>
                      <a:pPr algn="ctr" fontAlgn="auto"/>
                      <a:r>
                        <a:rPr lang="en-US" sz="1100" dirty="0">
                          <a:effectLst/>
                        </a:rPr>
                        <a:t>​* Many PBM Complaints have multiple complaints </a:t>
                      </a: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extLst>
                  <a:ext uri="{0D108BD9-81ED-4DB2-BD59-A6C34878D82A}">
                    <a16:rowId xmlns:a16="http://schemas.microsoft.com/office/drawing/2014/main" val="2361482284"/>
                  </a:ext>
                </a:extLst>
              </a:tr>
            </a:tbl>
          </a:graphicData>
        </a:graphic>
      </p:graphicFrame>
      <p:graphicFrame>
        <p:nvGraphicFramePr>
          <p:cNvPr id="6" name="Table 5">
            <a:extLst>
              <a:ext uri="{FF2B5EF4-FFF2-40B4-BE49-F238E27FC236}">
                <a16:creationId xmlns:a16="http://schemas.microsoft.com/office/drawing/2014/main" id="{79D3F3F0-7593-49F5-B184-10154396269A}"/>
              </a:ext>
            </a:extLst>
          </p:cNvPr>
          <p:cNvGraphicFramePr>
            <a:graphicFrameLocks noGrp="1"/>
          </p:cNvGraphicFramePr>
          <p:nvPr>
            <p:extLst>
              <p:ext uri="{D42A27DB-BD31-4B8C-83A1-F6EECF244321}">
                <p14:modId xmlns:p14="http://schemas.microsoft.com/office/powerpoint/2010/main" val="2139541913"/>
              </p:ext>
            </p:extLst>
          </p:nvPr>
        </p:nvGraphicFramePr>
        <p:xfrm>
          <a:off x="1365997" y="3966826"/>
          <a:ext cx="9639298" cy="1889188"/>
        </p:xfrm>
        <a:graphic>
          <a:graphicData uri="http://schemas.openxmlformats.org/drawingml/2006/table">
            <a:tbl>
              <a:tblPr firstRow="1" bandRow="1">
                <a:tableStyleId>{5C22544A-7EE6-4342-B048-85BDC9FD1C3A}</a:tableStyleId>
              </a:tblPr>
              <a:tblGrid>
                <a:gridCol w="1466849">
                  <a:extLst>
                    <a:ext uri="{9D8B030D-6E8A-4147-A177-3AD203B41FA5}">
                      <a16:colId xmlns:a16="http://schemas.microsoft.com/office/drawing/2014/main" val="2417940730"/>
                    </a:ext>
                  </a:extLst>
                </a:gridCol>
                <a:gridCol w="941294">
                  <a:extLst>
                    <a:ext uri="{9D8B030D-6E8A-4147-A177-3AD203B41FA5}">
                      <a16:colId xmlns:a16="http://schemas.microsoft.com/office/drawing/2014/main" val="2529001870"/>
                    </a:ext>
                  </a:extLst>
                </a:gridCol>
                <a:gridCol w="1887630">
                  <a:extLst>
                    <a:ext uri="{9D8B030D-6E8A-4147-A177-3AD203B41FA5}">
                      <a16:colId xmlns:a16="http://schemas.microsoft.com/office/drawing/2014/main" val="4263414494"/>
                    </a:ext>
                  </a:extLst>
                </a:gridCol>
                <a:gridCol w="1647825">
                  <a:extLst>
                    <a:ext uri="{9D8B030D-6E8A-4147-A177-3AD203B41FA5}">
                      <a16:colId xmlns:a16="http://schemas.microsoft.com/office/drawing/2014/main" val="618193631"/>
                    </a:ext>
                  </a:extLst>
                </a:gridCol>
                <a:gridCol w="1657350">
                  <a:extLst>
                    <a:ext uri="{9D8B030D-6E8A-4147-A177-3AD203B41FA5}">
                      <a16:colId xmlns:a16="http://schemas.microsoft.com/office/drawing/2014/main" val="2316021451"/>
                    </a:ext>
                  </a:extLst>
                </a:gridCol>
                <a:gridCol w="2038350">
                  <a:extLst>
                    <a:ext uri="{9D8B030D-6E8A-4147-A177-3AD203B41FA5}">
                      <a16:colId xmlns:a16="http://schemas.microsoft.com/office/drawing/2014/main" val="357990835"/>
                    </a:ext>
                  </a:extLst>
                </a:gridCol>
              </a:tblGrid>
              <a:tr h="430305">
                <a:tc>
                  <a:txBody>
                    <a:bodyPr/>
                    <a:lstStyle/>
                    <a:p>
                      <a:pPr algn="ctr" fontAlgn="base"/>
                      <a:r>
                        <a:rPr lang="en-US" sz="1100" dirty="0">
                          <a:effectLst/>
                        </a:rPr>
                        <a:t>P &amp; T​</a:t>
                      </a:r>
                      <a:endParaRPr lang="en-US" dirty="0">
                        <a:effectLst/>
                      </a:endParaRPr>
                    </a:p>
                  </a:txBody>
                  <a:tcPr anchor="ctr"/>
                </a:tc>
                <a:tc>
                  <a:txBody>
                    <a:bodyPr/>
                    <a:lstStyle/>
                    <a:p>
                      <a:pPr algn="ctr" fontAlgn="base"/>
                      <a:r>
                        <a:rPr lang="en-US" sz="1100" dirty="0">
                          <a:effectLst/>
                        </a:rPr>
                        <a:t>NETWORK​</a:t>
                      </a:r>
                      <a:endParaRPr lang="en-US" dirty="0">
                        <a:effectLst/>
                      </a:endParaRPr>
                    </a:p>
                  </a:txBody>
                  <a:tcPr anchor="b"/>
                </a:tc>
                <a:tc>
                  <a:txBody>
                    <a:bodyPr/>
                    <a:lstStyle/>
                    <a:p>
                      <a:pPr algn="ctr" fontAlgn="base"/>
                      <a:r>
                        <a:rPr lang="en-US" sz="1100" dirty="0">
                          <a:effectLst/>
                        </a:rPr>
                        <a:t>PARTIAL LISTING OF​</a:t>
                      </a:r>
                      <a:endParaRPr lang="en-US" dirty="0">
                        <a:effectLst/>
                      </a:endParaRPr>
                    </a:p>
                  </a:txBody>
                  <a:tcPr anchor="b"/>
                </a:tc>
                <a:tc>
                  <a:txBody>
                    <a:bodyPr/>
                    <a:lstStyle/>
                    <a:p>
                      <a:pPr algn="ctr" fontAlgn="base"/>
                      <a:r>
                        <a:rPr lang="en-US" sz="1100" dirty="0">
                          <a:effectLst/>
                        </a:rPr>
                        <a:t>CONTRACT RESTRICTIONS ​</a:t>
                      </a:r>
                      <a:endParaRPr lang="en-US" dirty="0">
                        <a:effectLst/>
                      </a:endParaRPr>
                    </a:p>
                  </a:txBody>
                  <a:tcPr anchor="b"/>
                </a:tc>
                <a:tc>
                  <a:txBody>
                    <a:bodyPr/>
                    <a:lstStyle/>
                    <a:p>
                      <a:pPr algn="ctr" fontAlgn="base"/>
                      <a:r>
                        <a:rPr lang="en-US" sz="1100" dirty="0">
                          <a:effectLst/>
                        </a:rPr>
                        <a:t>UM/MAIL ORDER​</a:t>
                      </a:r>
                      <a:endParaRPr lang="en-US" dirty="0">
                        <a:effectLst/>
                      </a:endParaRPr>
                    </a:p>
                  </a:txBody>
                  <a:tcPr anchor="ctr"/>
                </a:tc>
                <a:tc>
                  <a:txBody>
                    <a:bodyPr/>
                    <a:lstStyle/>
                    <a:p>
                      <a:pPr lvl="0" algn="ctr">
                        <a:buNone/>
                      </a:pPr>
                      <a:r>
                        <a:rPr lang="en-US" sz="1100" b="1" dirty="0">
                          <a:effectLst/>
                        </a:rPr>
                        <a:t>PHARMACY FEES</a:t>
                      </a:r>
                    </a:p>
                  </a:txBody>
                  <a:tcPr anchor="b"/>
                </a:tc>
                <a:extLst>
                  <a:ext uri="{0D108BD9-81ED-4DB2-BD59-A6C34878D82A}">
                    <a16:rowId xmlns:a16="http://schemas.microsoft.com/office/drawing/2014/main" val="3075596927"/>
                  </a:ext>
                </a:extLst>
              </a:tr>
              <a:tr h="295275">
                <a:tc>
                  <a:txBody>
                    <a:bodyPr/>
                    <a:lstStyle/>
                    <a:p>
                      <a:pPr algn="ctr" fontAlgn="base"/>
                      <a:r>
                        <a:rPr lang="en-US" sz="1100" dirty="0">
                          <a:effectLst/>
                        </a:rPr>
                        <a:t>FORMULARY​</a:t>
                      </a:r>
                      <a:endParaRPr lang="en-US" dirty="0">
                        <a:effectLst/>
                      </a:endParaRPr>
                    </a:p>
                  </a:txBody>
                  <a:tcPr anchor="ctr"/>
                </a:tc>
                <a:tc>
                  <a:txBody>
                    <a:bodyPr/>
                    <a:lstStyle/>
                    <a:p>
                      <a:pPr algn="ctr" fontAlgn="base"/>
                      <a:r>
                        <a:rPr lang="en-US" sz="1100" dirty="0">
                          <a:effectLst/>
                        </a:rPr>
                        <a:t>ACCESS​</a:t>
                      </a:r>
                      <a:endParaRPr lang="en-US" dirty="0">
                        <a:effectLst/>
                      </a:endParaRPr>
                    </a:p>
                  </a:txBody>
                  <a:tcPr anchor="b"/>
                </a:tc>
                <a:tc>
                  <a:txBody>
                    <a:bodyPr/>
                    <a:lstStyle/>
                    <a:p>
                      <a:pPr algn="ctr" fontAlgn="base"/>
                      <a:r>
                        <a:rPr lang="en-US" sz="1100" dirty="0">
                          <a:effectLst/>
                        </a:rPr>
                        <a:t>NETWORK PHARMACIES​</a:t>
                      </a:r>
                      <a:endParaRPr lang="en-US" dirty="0">
                        <a:effectLst/>
                      </a:endParaRPr>
                    </a:p>
                  </a:txBody>
                  <a:tcPr anchor="b"/>
                </a:tc>
                <a:tc>
                  <a:txBody>
                    <a:bodyPr/>
                    <a:lstStyle/>
                    <a:p>
                      <a:pPr algn="ctr" fontAlgn="base"/>
                      <a:r>
                        <a:rPr lang="en-US" sz="1100" dirty="0">
                          <a:effectLst/>
                        </a:rPr>
                        <a:t>AGAINST CONSUMER​</a:t>
                      </a:r>
                      <a:endParaRPr lang="en-US" dirty="0">
                        <a:effectLst/>
                      </a:endParaRPr>
                    </a:p>
                  </a:txBody>
                  <a:tcPr anchor="b"/>
                </a:tc>
                <a:tc>
                  <a:txBody>
                    <a:bodyPr/>
                    <a:lstStyle/>
                    <a:p>
                      <a:pPr algn="ctr" fontAlgn="base"/>
                      <a:r>
                        <a:rPr lang="en-US" sz="1100" dirty="0">
                          <a:effectLst/>
                        </a:rPr>
                        <a:t>RESTRICTION​</a:t>
                      </a:r>
                      <a:endParaRPr lang="en-US" dirty="0">
                        <a:effectLst/>
                      </a:endParaRPr>
                    </a:p>
                  </a:txBody>
                  <a:tcPr anchor="ctr"/>
                </a:tc>
                <a:tc>
                  <a:txBody>
                    <a:bodyPr/>
                    <a:lstStyle/>
                    <a:p>
                      <a:pPr lvl="0" algn="ctr">
                        <a:buNone/>
                      </a:pPr>
                      <a:r>
                        <a:rPr lang="en-US" sz="1100" dirty="0">
                          <a:effectLst/>
                        </a:rPr>
                        <a:t>POST ADJUDICATION TRANSACTION FEES</a:t>
                      </a:r>
                    </a:p>
                  </a:txBody>
                  <a:tcPr anchor="b"/>
                </a:tc>
                <a:extLst>
                  <a:ext uri="{0D108BD9-81ED-4DB2-BD59-A6C34878D82A}">
                    <a16:rowId xmlns:a16="http://schemas.microsoft.com/office/drawing/2014/main" val="2915369058"/>
                  </a:ext>
                </a:extLst>
              </a:tr>
              <a:tr h="441613">
                <a:tc>
                  <a:txBody>
                    <a:bodyPr/>
                    <a:lstStyle/>
                    <a:p>
                      <a:pPr lvl="0" algn="ctr" fontAlgn="base"/>
                      <a:r>
                        <a:rPr lang="en-US" sz="1100" dirty="0">
                          <a:effectLst/>
                        </a:rPr>
                        <a:t>COMPLAINT​</a:t>
                      </a:r>
                      <a:endParaRPr lang="en-US" dirty="0">
                        <a:effectLst/>
                      </a:endParaRPr>
                    </a:p>
                  </a:txBody>
                  <a:tcPr anchor="ctr"/>
                </a:tc>
                <a:tc>
                  <a:txBody>
                    <a:bodyPr/>
                    <a:lstStyle/>
                    <a:p>
                      <a:pPr lvl="0" algn="ctr" fontAlgn="base"/>
                      <a:r>
                        <a:rPr lang="en-US" sz="1100" dirty="0">
                          <a:effectLst/>
                        </a:rPr>
                        <a:t>STANDARD</a:t>
                      </a:r>
                    </a:p>
                  </a:txBody>
                  <a:tcPr anchor="ctr"/>
                </a:tc>
                <a:tc>
                  <a:txBody>
                    <a:bodyPr/>
                    <a:lstStyle/>
                    <a:p>
                      <a:pPr lvl="0" algn="ctr" fontAlgn="base"/>
                      <a:r>
                        <a:rPr lang="en-US" sz="1100" dirty="0">
                          <a:effectLst/>
                        </a:rPr>
                        <a:t>ON MEMBER FACING MATERIAL​</a:t>
                      </a:r>
                      <a:endParaRPr lang="en-US" dirty="0">
                        <a:effectLst/>
                      </a:endParaRPr>
                    </a:p>
                  </a:txBody>
                  <a:tcPr anchor="b"/>
                </a:tc>
                <a:tc>
                  <a:txBody>
                    <a:bodyPr/>
                    <a:lstStyle/>
                    <a:p>
                      <a:pPr lvl="0" algn="ctr" fontAlgn="base"/>
                      <a:r>
                        <a:rPr lang="en-US" sz="1100" dirty="0">
                          <a:effectLst/>
                        </a:rPr>
                        <a:t>EDUCATION ​</a:t>
                      </a:r>
                      <a:endParaRPr lang="en-US" dirty="0">
                        <a:effectLst/>
                      </a:endParaRPr>
                    </a:p>
                  </a:txBody>
                  <a:tcPr anchor="b"/>
                </a:tc>
                <a:tc>
                  <a:txBody>
                    <a:bodyPr/>
                    <a:lstStyle/>
                    <a:p>
                      <a:pPr lvl="0" algn="ctr" fontAlgn="base"/>
                      <a:r>
                        <a:rPr lang="en-US" sz="1100" dirty="0">
                          <a:effectLst/>
                        </a:rPr>
                        <a:t>DURING EMERGENCY​</a:t>
                      </a:r>
                      <a:endParaRPr lang="en-US" dirty="0">
                        <a:effectLst/>
                      </a:endParaRPr>
                    </a:p>
                  </a:txBody>
                  <a:tcPr anchor="ctr"/>
                </a:tc>
                <a:tc>
                  <a:txBody>
                    <a:bodyPr/>
                    <a:lstStyle/>
                    <a:p>
                      <a:pPr lvl="0" algn="ctr">
                        <a:buNone/>
                      </a:pPr>
                      <a:r>
                        <a:rPr lang="en-US" sz="1100" dirty="0">
                          <a:effectLst/>
                        </a:rPr>
                        <a:t>BEING CHARGED TO PHARMACY​</a:t>
                      </a:r>
                      <a:endParaRPr lang="en-US" dirty="0">
                        <a:effectLst/>
                      </a:endParaRPr>
                    </a:p>
                  </a:txBody>
                  <a:tcPr anchor="b"/>
                </a:tc>
                <a:extLst>
                  <a:ext uri="{0D108BD9-81ED-4DB2-BD59-A6C34878D82A}">
                    <a16:rowId xmlns:a16="http://schemas.microsoft.com/office/drawing/2014/main" val="213401427"/>
                  </a:ext>
                </a:extLst>
              </a:tr>
              <a:tr h="295275">
                <a:tc>
                  <a:txBody>
                    <a:bodyPr/>
                    <a:lstStyle/>
                    <a:p>
                      <a:pPr algn="ctr" fontAlgn="base"/>
                      <a:r>
                        <a:rPr lang="en-US" sz="1100" dirty="0">
                          <a:effectLst/>
                        </a:rPr>
                        <a:t>1​</a:t>
                      </a:r>
                      <a:endParaRPr lang="en-US" dirty="0">
                        <a:effectLst/>
                      </a:endParaRPr>
                    </a:p>
                  </a:txBody>
                  <a:tcPr anchor="ctr"/>
                </a:tc>
                <a:tc>
                  <a:txBody>
                    <a:bodyPr/>
                    <a:lstStyle/>
                    <a:p>
                      <a:pPr algn="ctr" fontAlgn="base"/>
                      <a:r>
                        <a:rPr lang="en-US" sz="1100" dirty="0">
                          <a:effectLst/>
                        </a:rPr>
                        <a:t>76</a:t>
                      </a:r>
                    </a:p>
                  </a:txBody>
                  <a:tcPr anchor="ctr"/>
                </a:tc>
                <a:tc>
                  <a:txBody>
                    <a:bodyPr/>
                    <a:lstStyle/>
                    <a:p>
                      <a:pPr algn="ctr" fontAlgn="base"/>
                      <a:r>
                        <a:rPr lang="en-US" sz="1100" dirty="0">
                          <a:effectLst/>
                        </a:rPr>
                        <a:t>200</a:t>
                      </a:r>
                    </a:p>
                  </a:txBody>
                  <a:tcPr anchor="ctr"/>
                </a:tc>
                <a:tc>
                  <a:txBody>
                    <a:bodyPr/>
                    <a:lstStyle/>
                    <a:p>
                      <a:pPr algn="ctr" fontAlgn="base"/>
                      <a:r>
                        <a:rPr lang="en-US" sz="1100" dirty="0">
                          <a:effectLst/>
                        </a:rPr>
                        <a:t>29</a:t>
                      </a:r>
                    </a:p>
                  </a:txBody>
                  <a:tcPr anchor="ctr"/>
                </a:tc>
                <a:tc>
                  <a:txBody>
                    <a:bodyPr/>
                    <a:lstStyle/>
                    <a:p>
                      <a:pPr algn="ctr" fontAlgn="base"/>
                      <a:r>
                        <a:rPr lang="en-US" sz="1100" dirty="0">
                          <a:effectLst/>
                        </a:rPr>
                        <a:t>5</a:t>
                      </a:r>
                    </a:p>
                  </a:txBody>
                  <a:tcPr anchor="ctr"/>
                </a:tc>
                <a:tc>
                  <a:txBody>
                    <a:bodyPr/>
                    <a:lstStyle/>
                    <a:p>
                      <a:pPr lvl="0" algn="ctr">
                        <a:buNone/>
                      </a:pPr>
                      <a:r>
                        <a:rPr lang="en-US" sz="1100" dirty="0">
                          <a:effectLst/>
                        </a:rPr>
                        <a:t>18,762</a:t>
                      </a:r>
                      <a:endParaRPr lang="en-US" dirty="0"/>
                    </a:p>
                  </a:txBody>
                  <a:tcPr anchor="ctr"/>
                </a:tc>
                <a:extLst>
                  <a:ext uri="{0D108BD9-81ED-4DB2-BD59-A6C34878D82A}">
                    <a16:rowId xmlns:a16="http://schemas.microsoft.com/office/drawing/2014/main" val="2941405052"/>
                  </a:ext>
                </a:extLst>
              </a:tr>
              <a:tr h="295275">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algn="ctr" fontAlgn="auto"/>
                      <a:r>
                        <a:rPr lang="en-US" sz="1100" dirty="0">
                          <a:effectLst/>
                        </a:rPr>
                        <a:t>​</a:t>
                      </a:r>
                      <a:endParaRPr lang="en-US" sz="1100" dirty="0">
                        <a:effectLst/>
                        <a:latin typeface="Calibri" panose="020F0502020204030204" pitchFamily="34" charset="0"/>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tc>
                  <a:txBody>
                    <a:bodyPr/>
                    <a:lstStyle/>
                    <a:p>
                      <a:pPr algn="ctr" fontAlgn="auto"/>
                      <a:r>
                        <a:rPr lang="en-US" sz="1100" dirty="0">
                          <a:effectLst/>
                        </a:rPr>
                        <a:t>​</a:t>
                      </a:r>
                      <a:endParaRPr lang="en-US" sz="1100" dirty="0">
                        <a:effectLst/>
                        <a:latin typeface="Calibri" panose="020F0502020204030204" pitchFamily="34" charset="0"/>
                      </a:endParaRPr>
                    </a:p>
                  </a:txBody>
                  <a:tcPr anchor="b"/>
                </a:tc>
                <a:tc>
                  <a:txBody>
                    <a:bodyPr/>
                    <a:lstStyle/>
                    <a:p>
                      <a:pPr fontAlgn="base"/>
                      <a:endParaRPr lang="en-US" sz="1100" dirty="0">
                        <a:effectLst/>
                      </a:endParaRPr>
                    </a:p>
                  </a:txBody>
                  <a:tcPr anchor="b"/>
                </a:tc>
                <a:tc>
                  <a:txBody>
                    <a:bodyPr/>
                    <a:lstStyle/>
                    <a:p>
                      <a:pPr fontAlgn="auto"/>
                      <a:r>
                        <a:rPr lang="en-US" sz="1100" dirty="0">
                          <a:effectLst/>
                        </a:rPr>
                        <a:t>​</a:t>
                      </a:r>
                      <a:endParaRPr lang="en-US" sz="1100" dirty="0">
                        <a:effectLst/>
                        <a:latin typeface="Calibri" panose="020F0502020204030204" pitchFamily="34" charset="0"/>
                      </a:endParaRPr>
                    </a:p>
                  </a:txBody>
                  <a:tcPr anchor="b"/>
                </a:tc>
                <a:extLst>
                  <a:ext uri="{0D108BD9-81ED-4DB2-BD59-A6C34878D82A}">
                    <a16:rowId xmlns:a16="http://schemas.microsoft.com/office/drawing/2014/main" val="134653107"/>
                  </a:ext>
                </a:extLst>
              </a:tr>
            </a:tbl>
          </a:graphicData>
        </a:graphic>
      </p:graphicFrame>
    </p:spTree>
    <p:extLst>
      <p:ext uri="{BB962C8B-B14F-4D97-AF65-F5344CB8AC3E}">
        <p14:creationId xmlns:p14="http://schemas.microsoft.com/office/powerpoint/2010/main" val="35472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AEBE-4B78-47F9-ABB8-FA8348A7F320}"/>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PBM Complaint Tracking</a:t>
            </a:r>
          </a:p>
        </p:txBody>
      </p:sp>
      <p:graphicFrame>
        <p:nvGraphicFramePr>
          <p:cNvPr id="7" name="Table 6">
            <a:extLst>
              <a:ext uri="{FF2B5EF4-FFF2-40B4-BE49-F238E27FC236}">
                <a16:creationId xmlns:a16="http://schemas.microsoft.com/office/drawing/2014/main" id="{FF532527-6072-494A-909E-F0A55F84C8C1}"/>
              </a:ext>
            </a:extLst>
          </p:cNvPr>
          <p:cNvGraphicFramePr>
            <a:graphicFrameLocks noGrp="1"/>
          </p:cNvGraphicFramePr>
          <p:nvPr>
            <p:extLst>
              <p:ext uri="{D42A27DB-BD31-4B8C-83A1-F6EECF244321}">
                <p14:modId xmlns:p14="http://schemas.microsoft.com/office/powerpoint/2010/main" val="3814975079"/>
              </p:ext>
            </p:extLst>
          </p:nvPr>
        </p:nvGraphicFramePr>
        <p:xfrm>
          <a:off x="2876742" y="2859516"/>
          <a:ext cx="6172200" cy="947792"/>
        </p:xfrm>
        <a:graphic>
          <a:graphicData uri="http://schemas.openxmlformats.org/drawingml/2006/table">
            <a:tbl>
              <a:tblPr firstRow="1" bandRow="1">
                <a:tableStyleId>{5C22544A-7EE6-4342-B048-85BDC9FD1C3A}</a:tableStyleId>
              </a:tblPr>
              <a:tblGrid>
                <a:gridCol w="1089957">
                  <a:extLst>
                    <a:ext uri="{9D8B030D-6E8A-4147-A177-3AD203B41FA5}">
                      <a16:colId xmlns:a16="http://schemas.microsoft.com/office/drawing/2014/main" val="1811290577"/>
                    </a:ext>
                  </a:extLst>
                </a:gridCol>
                <a:gridCol w="861827">
                  <a:extLst>
                    <a:ext uri="{9D8B030D-6E8A-4147-A177-3AD203B41FA5}">
                      <a16:colId xmlns:a16="http://schemas.microsoft.com/office/drawing/2014/main" val="859854464"/>
                    </a:ext>
                  </a:extLst>
                </a:gridCol>
                <a:gridCol w="975892">
                  <a:extLst>
                    <a:ext uri="{9D8B030D-6E8A-4147-A177-3AD203B41FA5}">
                      <a16:colId xmlns:a16="http://schemas.microsoft.com/office/drawing/2014/main" val="4266438453"/>
                    </a:ext>
                  </a:extLst>
                </a:gridCol>
                <a:gridCol w="1204023">
                  <a:extLst>
                    <a:ext uri="{9D8B030D-6E8A-4147-A177-3AD203B41FA5}">
                      <a16:colId xmlns:a16="http://schemas.microsoft.com/office/drawing/2014/main" val="1035353933"/>
                    </a:ext>
                  </a:extLst>
                </a:gridCol>
                <a:gridCol w="912522">
                  <a:extLst>
                    <a:ext uri="{9D8B030D-6E8A-4147-A177-3AD203B41FA5}">
                      <a16:colId xmlns:a16="http://schemas.microsoft.com/office/drawing/2014/main" val="1164497679"/>
                    </a:ext>
                  </a:extLst>
                </a:gridCol>
                <a:gridCol w="1127979">
                  <a:extLst>
                    <a:ext uri="{9D8B030D-6E8A-4147-A177-3AD203B41FA5}">
                      <a16:colId xmlns:a16="http://schemas.microsoft.com/office/drawing/2014/main" val="1377534543"/>
                    </a:ext>
                  </a:extLst>
                </a:gridCol>
              </a:tblGrid>
              <a:tr h="277905">
                <a:tc>
                  <a:txBody>
                    <a:bodyPr/>
                    <a:lstStyle/>
                    <a:p>
                      <a:pPr algn="ctr" fontAlgn="ctr"/>
                      <a:r>
                        <a:rPr lang="en-US" sz="1100" dirty="0">
                          <a:effectLst/>
                        </a:rPr>
                        <a:t>COMPLAINT​</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COMPLAINT​</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WAITING FOR</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ADVISORY​</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ADVISORY​</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AC REVIEWED </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2318746096"/>
                  </a:ext>
                </a:extLst>
              </a:tr>
              <a:tr h="180975">
                <a:tc>
                  <a:txBody>
                    <a:bodyPr/>
                    <a:lstStyle/>
                    <a:p>
                      <a:pPr algn="ctr" fontAlgn="ctr"/>
                      <a:r>
                        <a:rPr lang="en-US" sz="1100" dirty="0">
                          <a:effectLst/>
                        </a:rPr>
                        <a:t>WITHOUT​</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WITHDRAWN</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ADVISORY </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COMMITTEE​</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COMMITTEE​</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SENT TO LEGAL</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2918472350"/>
                  </a:ext>
                </a:extLst>
              </a:tr>
              <a:tr h="190500">
                <a:tc>
                  <a:txBody>
                    <a:bodyPr/>
                    <a:lstStyle/>
                    <a:p>
                      <a:pPr algn="ctr" fontAlgn="ctr"/>
                      <a:r>
                        <a:rPr lang="en-US" sz="1100" dirty="0">
                          <a:effectLst/>
                        </a:rPr>
                        <a:t>MERIT​</a:t>
                      </a:r>
                      <a:endParaRPr lang="en-US" sz="1100" dirty="0">
                        <a:effectLst/>
                        <a:latin typeface="Calibri" panose="020F0502020204030204" pitchFamily="34" charset="0"/>
                      </a:endParaRPr>
                    </a:p>
                  </a:txBody>
                  <a:tcPr marL="9525" marR="9525" marT="9525" anchor="ctr"/>
                </a:tc>
                <a:tc>
                  <a:txBody>
                    <a:bodyPr/>
                    <a:lstStyle/>
                    <a:p>
                      <a:pPr algn="ctr" fontAlgn="ct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AGENDA​</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THIS MEETING</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REVIEWED</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FOR ADM REVIEW</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1521696263"/>
                  </a:ext>
                </a:extLst>
              </a:tr>
              <a:tr h="224117">
                <a:tc>
                  <a:txBody>
                    <a:bodyPr/>
                    <a:lstStyle/>
                    <a:p>
                      <a:pPr algn="ctr" fontAlgn="ctr"/>
                      <a:r>
                        <a:rPr lang="en-US" sz="1100" dirty="0">
                          <a:effectLst/>
                        </a:rPr>
                        <a:t>22</a:t>
                      </a:r>
                    </a:p>
                  </a:txBody>
                  <a:tcPr marL="9525" marR="9525" marT="9525" anchor="ctr"/>
                </a:tc>
                <a:tc>
                  <a:txBody>
                    <a:bodyPr/>
                    <a:lstStyle/>
                    <a:p>
                      <a:pPr algn="ctr" fontAlgn="ctr"/>
                      <a:r>
                        <a:rPr lang="en-US" sz="1100" dirty="0">
                          <a:effectLst/>
                          <a:latin typeface="Calibri" panose="020F0502020204030204" pitchFamily="34" charset="0"/>
                        </a:rPr>
                        <a:t>52</a:t>
                      </a:r>
                    </a:p>
                  </a:txBody>
                  <a:tcPr marL="9525" marR="9525" marT="9525" anchor="ctr"/>
                </a:tc>
                <a:tc>
                  <a:txBody>
                    <a:bodyPr/>
                    <a:lstStyle/>
                    <a:p>
                      <a:pPr algn="ctr" fontAlgn="ctr"/>
                      <a:r>
                        <a:rPr lang="en-US" sz="1100" dirty="0">
                          <a:effectLst/>
                        </a:rPr>
                        <a:t>0</a:t>
                      </a:r>
                    </a:p>
                  </a:txBody>
                  <a:tcPr marL="9525" marR="9525" marT="9525" anchor="ctr"/>
                </a:tc>
                <a:tc>
                  <a:txBody>
                    <a:bodyPr/>
                    <a:lstStyle/>
                    <a:p>
                      <a:pPr algn="ctr" fontAlgn="ctr"/>
                      <a:r>
                        <a:rPr lang="en-US" sz="1100" dirty="0">
                          <a:effectLst/>
                        </a:rPr>
                        <a:t>0</a:t>
                      </a:r>
                    </a:p>
                  </a:txBody>
                  <a:tcPr marL="9525" marR="9525" marT="9525" anchor="ctr"/>
                </a:tc>
                <a:tc>
                  <a:txBody>
                    <a:bodyPr/>
                    <a:lstStyle/>
                    <a:p>
                      <a:pPr algn="ctr" fontAlgn="ctr"/>
                      <a:r>
                        <a:rPr lang="en-US" sz="1100" dirty="0">
                          <a:effectLst/>
                        </a:rPr>
                        <a:t>43</a:t>
                      </a:r>
                    </a:p>
                  </a:txBody>
                  <a:tcPr marL="9525" marR="9525" marT="9525" anchor="ctr"/>
                </a:tc>
                <a:tc>
                  <a:txBody>
                    <a:bodyPr/>
                    <a:lstStyle/>
                    <a:p>
                      <a:pPr algn="ctr" fontAlgn="ctr"/>
                      <a:r>
                        <a:rPr lang="en-US" sz="1100" dirty="0">
                          <a:effectLst/>
                        </a:rPr>
                        <a:t>8</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163020588"/>
                  </a:ext>
                </a:extLst>
              </a:tr>
            </a:tbl>
          </a:graphicData>
        </a:graphic>
      </p:graphicFrame>
      <p:graphicFrame>
        <p:nvGraphicFramePr>
          <p:cNvPr id="11" name="Table 10">
            <a:extLst>
              <a:ext uri="{FF2B5EF4-FFF2-40B4-BE49-F238E27FC236}">
                <a16:creationId xmlns:a16="http://schemas.microsoft.com/office/drawing/2014/main" id="{352DA4C2-630C-4127-B8B2-D0C42402116F}"/>
              </a:ext>
            </a:extLst>
          </p:cNvPr>
          <p:cNvGraphicFramePr>
            <a:graphicFrameLocks noGrp="1"/>
          </p:cNvGraphicFramePr>
          <p:nvPr>
            <p:extLst>
              <p:ext uri="{D42A27DB-BD31-4B8C-83A1-F6EECF244321}">
                <p14:modId xmlns:p14="http://schemas.microsoft.com/office/powerpoint/2010/main" val="224340157"/>
              </p:ext>
            </p:extLst>
          </p:nvPr>
        </p:nvGraphicFramePr>
        <p:xfrm>
          <a:off x="3237427" y="1554303"/>
          <a:ext cx="5450830" cy="1117016"/>
        </p:xfrm>
        <a:graphic>
          <a:graphicData uri="http://schemas.openxmlformats.org/drawingml/2006/table">
            <a:tbl>
              <a:tblPr firstRow="1" bandRow="1">
                <a:tableStyleId>{5C22544A-7EE6-4342-B048-85BDC9FD1C3A}</a:tableStyleId>
              </a:tblPr>
              <a:tblGrid>
                <a:gridCol w="861992">
                  <a:extLst>
                    <a:ext uri="{9D8B030D-6E8A-4147-A177-3AD203B41FA5}">
                      <a16:colId xmlns:a16="http://schemas.microsoft.com/office/drawing/2014/main" val="712703966"/>
                    </a:ext>
                  </a:extLst>
                </a:gridCol>
                <a:gridCol w="976079">
                  <a:extLst>
                    <a:ext uri="{9D8B030D-6E8A-4147-A177-3AD203B41FA5}">
                      <a16:colId xmlns:a16="http://schemas.microsoft.com/office/drawing/2014/main" val="405337293"/>
                    </a:ext>
                  </a:extLst>
                </a:gridCol>
                <a:gridCol w="1204253">
                  <a:extLst>
                    <a:ext uri="{9D8B030D-6E8A-4147-A177-3AD203B41FA5}">
                      <a16:colId xmlns:a16="http://schemas.microsoft.com/office/drawing/2014/main" val="4012923575"/>
                    </a:ext>
                  </a:extLst>
                </a:gridCol>
                <a:gridCol w="1128195">
                  <a:extLst>
                    <a:ext uri="{9D8B030D-6E8A-4147-A177-3AD203B41FA5}">
                      <a16:colId xmlns:a16="http://schemas.microsoft.com/office/drawing/2014/main" val="801475786"/>
                    </a:ext>
                  </a:extLst>
                </a:gridCol>
                <a:gridCol w="1280311">
                  <a:extLst>
                    <a:ext uri="{9D8B030D-6E8A-4147-A177-3AD203B41FA5}">
                      <a16:colId xmlns:a16="http://schemas.microsoft.com/office/drawing/2014/main" val="2451583875"/>
                    </a:ext>
                  </a:extLst>
                </a:gridCol>
              </a:tblGrid>
              <a:tr h="448361">
                <a:tc>
                  <a:txBody>
                    <a:bodyPr/>
                    <a:lstStyle/>
                    <a:p>
                      <a:pPr algn="ctr" fontAlgn="ctr"/>
                      <a:r>
                        <a:rPr lang="en-US" sz="1100" dirty="0">
                          <a:effectLst/>
                        </a:rPr>
                        <a:t>SBS PBM </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WAITING FOR</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WAITING FOR</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WAITING​</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RESOLUTION​</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2655441105"/>
                  </a:ext>
                </a:extLst>
              </a:tr>
              <a:tr h="167299">
                <a:tc>
                  <a:txBody>
                    <a:bodyPr/>
                    <a:lstStyle/>
                    <a:p>
                      <a:pPr algn="ctr" fontAlgn="ctr"/>
                      <a:r>
                        <a:rPr lang="en-US" sz="1100" dirty="0">
                          <a:effectLst/>
                        </a:rPr>
                        <a:t>COMPLAINT​</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PHARMACY</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PBM</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FOR HEALTH PLAN​</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PRIOR TO ADVISORY</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2585251157"/>
                  </a:ext>
                </a:extLst>
              </a:tr>
              <a:tr h="167299">
                <a:tc>
                  <a:txBody>
                    <a:bodyPr/>
                    <a:lstStyle/>
                    <a:p>
                      <a:pPr algn="ctr" fontAlgn="ctr"/>
                      <a:r>
                        <a:rPr lang="en-US" sz="1100" dirty="0">
                          <a:effectLst/>
                        </a:rPr>
                        <a:t>OPEN CASES ​</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INFORMATION</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INFORMATION </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INFORMATION</a:t>
                      </a:r>
                      <a:endParaRPr lang="en-US" sz="1100" dirty="0">
                        <a:effectLst/>
                        <a:latin typeface="Calibri" panose="020F0502020204030204" pitchFamily="34" charset="0"/>
                      </a:endParaRPr>
                    </a:p>
                  </a:txBody>
                  <a:tcPr marL="9525" marR="9525" marT="9525" anchor="ctr"/>
                </a:tc>
                <a:tc>
                  <a:txBody>
                    <a:bodyPr/>
                    <a:lstStyle/>
                    <a:p>
                      <a:pPr algn="ctr" fontAlgn="ctr"/>
                      <a:r>
                        <a:rPr lang="en-US" sz="1100" dirty="0">
                          <a:effectLst/>
                        </a:rPr>
                        <a:t>COMMITTEE REVIEW</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1082781710"/>
                  </a:ext>
                </a:extLst>
              </a:tr>
              <a:tr h="167299">
                <a:tc>
                  <a:txBody>
                    <a:bodyPr/>
                    <a:lstStyle/>
                    <a:p>
                      <a:pPr algn="ctr" fontAlgn="ctr"/>
                      <a:r>
                        <a:rPr lang="en-US" sz="1100" dirty="0">
                          <a:effectLst/>
                        </a:rPr>
                        <a:t>389</a:t>
                      </a:r>
                    </a:p>
                  </a:txBody>
                  <a:tcPr marL="9525" marR="9525" marT="9525" anchor="ctr"/>
                </a:tc>
                <a:tc>
                  <a:txBody>
                    <a:bodyPr/>
                    <a:lstStyle/>
                    <a:p>
                      <a:pPr algn="ctr" fontAlgn="ctr"/>
                      <a:r>
                        <a:rPr lang="en-US" sz="1100" dirty="0">
                          <a:effectLst/>
                        </a:rPr>
                        <a:t>42</a:t>
                      </a:r>
                    </a:p>
                  </a:txBody>
                  <a:tcPr marL="9525" marR="9525" marT="9525" anchor="ctr"/>
                </a:tc>
                <a:tc>
                  <a:txBody>
                    <a:bodyPr/>
                    <a:lstStyle/>
                    <a:p>
                      <a:pPr algn="ctr" fontAlgn="ctr"/>
                      <a:r>
                        <a:rPr lang="en-US" sz="1100" dirty="0">
                          <a:effectLst/>
                        </a:rPr>
                        <a:t>117</a:t>
                      </a:r>
                    </a:p>
                  </a:txBody>
                  <a:tcPr marL="9525" marR="9525" marT="9525" anchor="ctr"/>
                </a:tc>
                <a:tc>
                  <a:txBody>
                    <a:bodyPr/>
                    <a:lstStyle/>
                    <a:p>
                      <a:pPr algn="ctr" fontAlgn="ctr"/>
                      <a:r>
                        <a:rPr lang="en-US" sz="1100" dirty="0">
                          <a:effectLst/>
                        </a:rPr>
                        <a:t>2</a:t>
                      </a:r>
                    </a:p>
                  </a:txBody>
                  <a:tcPr marL="9525" marR="9525" marT="9525" anchor="ctr"/>
                </a:tc>
                <a:tc>
                  <a:txBody>
                    <a:bodyPr/>
                    <a:lstStyle/>
                    <a:p>
                      <a:pPr algn="ctr" fontAlgn="ctr"/>
                      <a:r>
                        <a:rPr lang="en-US" sz="1100" dirty="0">
                          <a:effectLst/>
                        </a:rPr>
                        <a:t>292</a:t>
                      </a:r>
                      <a:endParaRPr lang="en-US" sz="1100" dirty="0">
                        <a:effectLst/>
                        <a:latin typeface="Calibri" panose="020F0502020204030204" pitchFamily="34" charset="0"/>
                      </a:endParaRPr>
                    </a:p>
                  </a:txBody>
                  <a:tcPr marL="9525" marR="9525" marT="9525" anchor="ctr"/>
                </a:tc>
                <a:extLst>
                  <a:ext uri="{0D108BD9-81ED-4DB2-BD59-A6C34878D82A}">
                    <a16:rowId xmlns:a16="http://schemas.microsoft.com/office/drawing/2014/main" val="3357801324"/>
                  </a:ext>
                </a:extLst>
              </a:tr>
            </a:tbl>
          </a:graphicData>
        </a:graphic>
      </p:graphicFrame>
      <p:graphicFrame>
        <p:nvGraphicFramePr>
          <p:cNvPr id="14" name="Table 13">
            <a:extLst>
              <a:ext uri="{FF2B5EF4-FFF2-40B4-BE49-F238E27FC236}">
                <a16:creationId xmlns:a16="http://schemas.microsoft.com/office/drawing/2014/main" id="{B57FABD6-68F2-46EE-AEBD-3C6093BF2551}"/>
              </a:ext>
            </a:extLst>
          </p:cNvPr>
          <p:cNvGraphicFramePr>
            <a:graphicFrameLocks noGrp="1"/>
          </p:cNvGraphicFramePr>
          <p:nvPr>
            <p:extLst>
              <p:ext uri="{D42A27DB-BD31-4B8C-83A1-F6EECF244321}">
                <p14:modId xmlns:p14="http://schemas.microsoft.com/office/powerpoint/2010/main" val="1385882852"/>
              </p:ext>
            </p:extLst>
          </p:nvPr>
        </p:nvGraphicFramePr>
        <p:xfrm>
          <a:off x="4367344" y="3995505"/>
          <a:ext cx="2667152" cy="1243272"/>
        </p:xfrm>
        <a:graphic>
          <a:graphicData uri="http://schemas.openxmlformats.org/drawingml/2006/table">
            <a:tbl>
              <a:tblPr firstRow="1" bandRow="1">
                <a:tableStyleId>{5C22544A-7EE6-4342-B048-85BDC9FD1C3A}</a:tableStyleId>
              </a:tblPr>
              <a:tblGrid>
                <a:gridCol w="1322575">
                  <a:extLst>
                    <a:ext uri="{9D8B030D-6E8A-4147-A177-3AD203B41FA5}">
                      <a16:colId xmlns:a16="http://schemas.microsoft.com/office/drawing/2014/main" val="1155178274"/>
                    </a:ext>
                  </a:extLst>
                </a:gridCol>
                <a:gridCol w="1344577">
                  <a:extLst>
                    <a:ext uri="{9D8B030D-6E8A-4147-A177-3AD203B41FA5}">
                      <a16:colId xmlns:a16="http://schemas.microsoft.com/office/drawing/2014/main" val="1753871453"/>
                    </a:ext>
                  </a:extLst>
                </a:gridCol>
              </a:tblGrid>
              <a:tr h="406977">
                <a:tc>
                  <a:txBody>
                    <a:bodyPr/>
                    <a:lstStyle/>
                    <a:p>
                      <a:pPr algn="ctr" fontAlgn="ctr"/>
                      <a:r>
                        <a:rPr lang="en-US" sz="1100" b="1" dirty="0">
                          <a:effectLst/>
                        </a:rPr>
                        <a:t>LEGAL DEPT PBM</a:t>
                      </a:r>
                      <a:endParaRPr lang="en-US" sz="1100" b="1" dirty="0">
                        <a:effectLst/>
                        <a:latin typeface="Calibri" panose="020F0502020204030204" pitchFamily="34" charset="0"/>
                      </a:endParaRPr>
                    </a:p>
                  </a:txBody>
                  <a:tcPr marL="9525" marR="9525" marT="9525" anchor="ctr"/>
                </a:tc>
                <a:tc>
                  <a:txBody>
                    <a:bodyPr/>
                    <a:lstStyle/>
                    <a:p>
                      <a:pPr lvl="0" algn="ctr">
                        <a:buNone/>
                      </a:pPr>
                      <a:r>
                        <a:rPr lang="en-US" sz="1100" dirty="0">
                          <a:effectLst/>
                        </a:rPr>
                        <a:t>LEGAL DEPT PBM</a:t>
                      </a:r>
                      <a:endParaRPr lang="en-US" sz="1100" dirty="0">
                        <a:effectLst/>
                        <a:latin typeface="Calibri"/>
                      </a:endParaRPr>
                    </a:p>
                  </a:txBody>
                  <a:tcPr marL="9525" marR="9525" marT="9525" anchor="ctr"/>
                </a:tc>
                <a:extLst>
                  <a:ext uri="{0D108BD9-81ED-4DB2-BD59-A6C34878D82A}">
                    <a16:rowId xmlns:a16="http://schemas.microsoft.com/office/drawing/2014/main" val="1168142393"/>
                  </a:ext>
                </a:extLst>
              </a:tr>
              <a:tr h="190500">
                <a:tc>
                  <a:txBody>
                    <a:bodyPr/>
                    <a:lstStyle/>
                    <a:p>
                      <a:pPr algn="ctr" fontAlgn="ctr"/>
                      <a:r>
                        <a:rPr lang="en-US" sz="1100" dirty="0">
                          <a:effectLst/>
                        </a:rPr>
                        <a:t>REFERRAL DETERMINATION</a:t>
                      </a:r>
                      <a:endParaRPr lang="en-US" sz="1100" dirty="0">
                        <a:effectLst/>
                        <a:latin typeface="Calibri" panose="020F0502020204030204" pitchFamily="34" charset="0"/>
                      </a:endParaRPr>
                    </a:p>
                  </a:txBody>
                  <a:tcPr marL="9525" marR="9525" marT="9525" anchor="ctr"/>
                </a:tc>
                <a:tc>
                  <a:txBody>
                    <a:bodyPr/>
                    <a:lstStyle/>
                    <a:p>
                      <a:pPr lvl="0" algn="ctr">
                        <a:buNone/>
                      </a:pPr>
                      <a:r>
                        <a:rPr lang="en-US" sz="1100" dirty="0">
                          <a:effectLst/>
                        </a:rPr>
                        <a:t>REFERRAL DETERMINATION</a:t>
                      </a:r>
                      <a:endParaRPr lang="en-US" sz="1100" dirty="0">
                        <a:effectLst/>
                        <a:latin typeface="Calibri"/>
                      </a:endParaRPr>
                    </a:p>
                  </a:txBody>
                  <a:tcPr marL="9525" marR="9525" marT="9525" anchor="ctr"/>
                </a:tc>
                <a:extLst>
                  <a:ext uri="{0D108BD9-81ED-4DB2-BD59-A6C34878D82A}">
                    <a16:rowId xmlns:a16="http://schemas.microsoft.com/office/drawing/2014/main" val="1318645353"/>
                  </a:ext>
                </a:extLst>
              </a:tr>
              <a:tr h="190500">
                <a:tc>
                  <a:txBody>
                    <a:bodyPr/>
                    <a:lstStyle/>
                    <a:p>
                      <a:pPr algn="ctr" fontAlgn="ctr"/>
                      <a:r>
                        <a:rPr lang="en-US" sz="1100" dirty="0">
                          <a:effectLst/>
                        </a:rPr>
                        <a:t># NO VIOLATIONS</a:t>
                      </a:r>
                      <a:endParaRPr lang="en-US" sz="1100" dirty="0">
                        <a:effectLst/>
                        <a:latin typeface="Calibri" panose="020F0502020204030204" pitchFamily="34" charset="0"/>
                      </a:endParaRPr>
                    </a:p>
                  </a:txBody>
                  <a:tcPr marL="9525" marR="9525" marT="9525" anchor="ctr"/>
                </a:tc>
                <a:tc>
                  <a:txBody>
                    <a:bodyPr/>
                    <a:lstStyle/>
                    <a:p>
                      <a:pPr lvl="0" algn="ctr">
                        <a:buNone/>
                      </a:pPr>
                      <a:r>
                        <a:rPr lang="en-US" sz="1100" dirty="0">
                          <a:effectLst/>
                        </a:rPr>
                        <a:t># VIOLATIONS</a:t>
                      </a:r>
                      <a:endParaRPr lang="en-US" sz="1100" dirty="0">
                        <a:effectLst/>
                        <a:latin typeface="Calibri"/>
                      </a:endParaRPr>
                    </a:p>
                  </a:txBody>
                  <a:tcPr marL="9525" marR="9525" marT="9525" anchor="ctr"/>
                </a:tc>
                <a:extLst>
                  <a:ext uri="{0D108BD9-81ED-4DB2-BD59-A6C34878D82A}">
                    <a16:rowId xmlns:a16="http://schemas.microsoft.com/office/drawing/2014/main" val="1275340124"/>
                  </a:ext>
                </a:extLst>
              </a:tr>
              <a:tr h="190500">
                <a:tc>
                  <a:txBody>
                    <a:bodyPr/>
                    <a:lstStyle/>
                    <a:p>
                      <a:pPr algn="ctr" fontAlgn="ctr"/>
                      <a:r>
                        <a:rPr lang="en-US" sz="1100" dirty="0">
                          <a:effectLst/>
                        </a:rPr>
                        <a:t>2</a:t>
                      </a:r>
                    </a:p>
                  </a:txBody>
                  <a:tcPr marL="9525" marR="9525" marT="9525" anchor="ctr"/>
                </a:tc>
                <a:tc>
                  <a:txBody>
                    <a:bodyPr/>
                    <a:lstStyle/>
                    <a:p>
                      <a:pPr lvl="0" algn="ctr">
                        <a:buNone/>
                      </a:pPr>
                      <a:r>
                        <a:rPr lang="en-US" sz="1100" dirty="0">
                          <a:effectLst/>
                        </a:rPr>
                        <a:t>6</a:t>
                      </a:r>
                    </a:p>
                  </a:txBody>
                  <a:tcPr marL="9525" marR="9525" marT="9525" anchor="ctr"/>
                </a:tc>
                <a:extLst>
                  <a:ext uri="{0D108BD9-81ED-4DB2-BD59-A6C34878D82A}">
                    <a16:rowId xmlns:a16="http://schemas.microsoft.com/office/drawing/2014/main" val="3816030873"/>
                  </a:ext>
                </a:extLst>
              </a:tr>
            </a:tbl>
          </a:graphicData>
        </a:graphic>
      </p:graphicFrame>
    </p:spTree>
    <p:extLst>
      <p:ext uri="{BB962C8B-B14F-4D97-AF65-F5344CB8AC3E}">
        <p14:creationId xmlns:p14="http://schemas.microsoft.com/office/powerpoint/2010/main" val="1270461365"/>
      </p:ext>
    </p:extLst>
  </p:cSld>
  <p:clrMapOvr>
    <a:masterClrMapping/>
  </p:clrMapOvr>
</p:sld>
</file>

<file path=ppt/theme/theme1.xml><?xml version="1.0" encoding="utf-8"?>
<a:theme xmlns:a="http://schemas.openxmlformats.org/drawingml/2006/main" name="PP_Master Slid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E3FE7D689D841937ACBF7D34810FF" ma:contentTypeVersion="11" ma:contentTypeDescription="Create a new document." ma:contentTypeScope="" ma:versionID="6338fd976ffa900edb287696990672eb">
  <xsd:schema xmlns:xsd="http://www.w3.org/2001/XMLSchema" xmlns:xs="http://www.w3.org/2001/XMLSchema" xmlns:p="http://schemas.microsoft.com/office/2006/metadata/properties" xmlns:ns1="http://schemas.microsoft.com/sharepoint/v3" xmlns:ns3="7a3e5baf-7f2c-4cb8-93f1-815b8bc86878" xmlns:ns4="4083b4f2-035e-441c-9058-742fc6207b88" targetNamespace="http://schemas.microsoft.com/office/2006/metadata/properties" ma:root="true" ma:fieldsID="1128408ce74e577c4e836c27f4f7f379" ns1:_="" ns3:_="" ns4:_="">
    <xsd:import namespace="http://schemas.microsoft.com/sharepoint/v3"/>
    <xsd:import namespace="7a3e5baf-7f2c-4cb8-93f1-815b8bc86878"/>
    <xsd:import namespace="4083b4f2-035e-441c-9058-742fc6207b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e5baf-7f2c-4cb8-93f1-815b8bc86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83b4f2-035e-441c-9058-742fc6207b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5D170-4173-466A-A29C-9758B2D1EEF9}">
  <ds:schemaRefs>
    <ds:schemaRef ds:uri="http://schemas.microsoft.com/sharepoint/v3/contenttype/forms"/>
  </ds:schemaRefs>
</ds:datastoreItem>
</file>

<file path=customXml/itemProps2.xml><?xml version="1.0" encoding="utf-8"?>
<ds:datastoreItem xmlns:ds="http://schemas.openxmlformats.org/officeDocument/2006/customXml" ds:itemID="{41B831C7-D56D-4C8A-BA43-A1533FB0DA49}">
  <ds:schemaRefs>
    <ds:schemaRef ds:uri="http://purl.org/dc/terms/"/>
    <ds:schemaRef ds:uri="4083b4f2-035e-441c-9058-742fc6207b88"/>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7a3e5baf-7f2c-4cb8-93f1-815b8bc86878"/>
    <ds:schemaRef ds:uri="http://schemas.microsoft.com/office/2006/documentManagement/type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53BE179B-A141-4DCA-9BE0-7184BFECAF4A}">
  <ds:schemaRefs>
    <ds:schemaRef ds:uri="4083b4f2-035e-441c-9058-742fc6207b88"/>
    <ds:schemaRef ds:uri="7a3e5baf-7f2c-4cb8-93f1-815b8bc868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1094</TotalTime>
  <Words>1558</Words>
  <Application>Microsoft Office PowerPoint</Application>
  <PresentationFormat>Widescreen</PresentationFormat>
  <Paragraphs>441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Aleo</vt:lpstr>
      <vt:lpstr>Arial</vt:lpstr>
      <vt:lpstr>Calibri</vt:lpstr>
      <vt:lpstr>Catamaran</vt:lpstr>
      <vt:lpstr>Times New Roman</vt:lpstr>
      <vt:lpstr>PP_Master Slide_Red</vt:lpstr>
      <vt:lpstr>The Oklahoma Patient’s Right to pharmacy choice Act Advisory Committee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PBM Complaint Tracking</vt:lpstr>
      <vt:lpstr>The Oklahoma Patient’s Right to pharmacy choice Act Advisory Committee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Benna Nye</dc:creator>
  <cp:lastModifiedBy>Benna</cp:lastModifiedBy>
  <cp:revision>108</cp:revision>
  <cp:lastPrinted>2021-04-13T19:06:02Z</cp:lastPrinted>
  <dcterms:created xsi:type="dcterms:W3CDTF">2021-02-11T12:51:59Z</dcterms:created>
  <dcterms:modified xsi:type="dcterms:W3CDTF">2021-04-14T12:50:05Z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0x010100DECE3FE7D689D841937ACBF7D34810FF</vt:lpwstr>
  </property>
</Properties>
</file>